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5143500" cx="9144000"/>
  <p:notesSz cx="6858000" cy="9144000"/>
  <p:embeddedFontLst>
    <p:embeddedFont>
      <p:font typeface="Syncopate"/>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Syncopate-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Syncopate-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"Life of a Pixel".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25ae9c179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ae9c179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tags impose a semantically meaningful hierarchical structure on the document.  For example, a &lt;div&gt; may contain two paragraphs, each with text.  So the first step is to parse those tags to build an object model that reflects this structure.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25ae9c179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ae9c179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you've taken computer science classes you may recognize this as a "tree".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25ae9c179b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ae9c179b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DOM serves double duty as both the internal representation of the page, and the API exposed to script for querying or modifying the rendering.</a:t>
            </a:r>
            <a:endParaRPr/>
          </a:p>
          <a:p>
            <a:pPr indent="0" lvl="0" marL="0" rtl="0" algn="l">
              <a:spcBef>
                <a:spcPts val="0"/>
              </a:spcBef>
              <a:spcAft>
                <a:spcPts val="0"/>
              </a:spcAft>
              <a:buNone/>
            </a:pPr>
            <a:r>
              <a:rPr lang="en"/>
              <a:t>The JavaScript engine (V8) exposes DOM web APIs as thin wrappers around the real DOM tree through a system called "bindings".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26f22ee04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f22ee04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built the DOM tree, the next step is to process the CSS styles.</a:t>
            </a:r>
            <a:endParaRPr/>
          </a:p>
          <a:p>
            <a:pPr indent="0" lvl="0" marL="0" rtl="0" algn="l">
              <a:spcBef>
                <a:spcPts val="0"/>
              </a:spcBef>
              <a:spcAft>
                <a:spcPts val="0"/>
              </a:spcAft>
              <a:buNone/>
            </a:pPr>
            <a:r>
              <a:rPr lang="en"/>
              <a:t>A CSS selector selects a subset of DOM elements that its property declarations should apply to.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26f22ee04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f22ee04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properties are the knobs by which web authors can influence the rendering of DOM elements.</a:t>
            </a:r>
            <a:endParaRPr/>
          </a:p>
          <a:p>
            <a:pPr indent="0" lvl="0" marL="0" rtl="0" algn="l">
              <a:spcBef>
                <a:spcPts val="0"/>
              </a:spcBef>
              <a:spcAft>
                <a:spcPts val="0"/>
              </a:spcAft>
              <a:buNone/>
            </a:pPr>
            <a:r>
              <a:rPr lang="en"/>
              <a:t>There are hundreds of style properties.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26f22ee04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f22ee04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Furthermore, i</a:t>
            </a:r>
            <a:r>
              <a:rPr lang="en"/>
              <a:t>t's not trivial to determine which elements a style rule selects.</a:t>
            </a:r>
            <a:endParaRPr/>
          </a:p>
          <a:p>
            <a:pPr indent="0" lvl="0" marL="0" rtl="0" algn="l">
              <a:spcBef>
                <a:spcPts val="0"/>
              </a:spcBef>
              <a:spcAft>
                <a:spcPts val="0"/>
              </a:spcAft>
              <a:buNone/>
            </a:pPr>
            <a:r>
              <a:rPr lang="en"/>
              <a:t>Some elements may be selected by more than one rule, with conflicting declarations for a particular style property.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b7ddcbc11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b7ddcbc11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CSS parser builds a model of the style rules.</a:t>
            </a:r>
            <a:endParaRPr/>
          </a:p>
          <a:p>
            <a:pPr indent="0" lvl="0" marL="0" rtl="0" algn="l">
              <a:spcBef>
                <a:spcPts val="0"/>
              </a:spcBef>
              <a:spcAft>
                <a:spcPts val="0"/>
              </a:spcAft>
              <a:buNone/>
            </a:pPr>
            <a:r>
              <a:rPr lang="en"/>
              <a:t>Style rules are indexed in various ways for efficient lookup.</a:t>
            </a:r>
            <a:endParaRPr/>
          </a:p>
          <a:p>
            <a:pPr indent="0" lvl="0" marL="0" rtl="0" algn="l">
              <a:spcBef>
                <a:spcPts val="0"/>
              </a:spcBef>
              <a:spcAft>
                <a:spcPts val="0"/>
              </a:spcAft>
              <a:buNone/>
            </a:pPr>
            <a:r>
              <a:rPr lang="en"/>
              <a:t>(Property classes are auto-generated at build time by Python scripts.)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26f22ee04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6f22ee04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resolving (or recalc) takes all the parsed style rules from the active style sheets in the document, including a set of default styles supplied by the browser, and computes the final value of every style property for every DOM element.  These are stored in an object called ComputedStyle which is just a giant map of style properties to values.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26f22ee049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f22ee049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 developer tools will show you the "computed style" for any DOM element.  It's also exposed to Javascript.  These are based on Blink's ComputedStyle object (but a few properties are augmented with layout data).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26f22ee04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6f22ee04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built the DOM and computed all the styles, the next step is to determine the visual geometry of all the elements.</a:t>
            </a:r>
            <a:endParaRPr/>
          </a:p>
          <a:p>
            <a:pPr indent="0" lvl="0" marL="0" rtl="0" algn="l">
              <a:spcBef>
                <a:spcPts val="0"/>
              </a:spcBef>
              <a:spcAft>
                <a:spcPts val="0"/>
              </a:spcAft>
              <a:buNone/>
            </a:pPr>
            <a:r>
              <a:rPr lang="en"/>
              <a:t>So for a block-level element we're computing the coordinates of a rectangle corresponding to the geometric region of the content area that the element occupies.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25ae9c17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5ae9c17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talk is about how Chrome turns web content into pixels.  The entire process is called "rendering".</a:t>
            </a:r>
            <a:endParaRPr/>
          </a:p>
          <a:p>
            <a:pPr indent="0" lvl="0" marL="0" rtl="0" algn="l">
              <a:spcBef>
                <a:spcPts val="0"/>
              </a:spcBef>
              <a:spcAft>
                <a:spcPts val="0"/>
              </a:spcAft>
              <a:buNone/>
            </a:pPr>
            <a:r>
              <a:rPr lang="en"/>
              <a:t>We'll describe what we mean by content, and what we mean by pixels, and then we'll explain the magic in between.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28a4b2343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8a4b2343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simplest case, layout places blocks one after another in DOM order, descending vertically.  We call this "block flow".</a:t>
            </a:r>
            <a:endParaRPr/>
          </a:p>
          <a:p>
            <a:pPr indent="0" lvl="0" marL="0" rtl="0" algn="l">
              <a:spcBef>
                <a:spcPts val="0"/>
              </a:spcBef>
              <a:spcAft>
                <a:spcPts val="0"/>
              </a:spcAft>
              <a:buNone/>
            </a:pPr>
            <a:r>
              <a:rPr lang="en"/>
              <a:t>To know the height of a block, we must measure the text, using the font from the computed style, to determine where the lines break.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3c7f7867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c7f7867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may compute multiple kinds of bounding rects for a single layout object.</a:t>
            </a:r>
            <a:endParaRPr/>
          </a:p>
          <a:p>
            <a:pPr indent="0" lvl="0" marL="0" rtl="0" algn="l">
              <a:spcBef>
                <a:spcPts val="0"/>
              </a:spcBef>
              <a:spcAft>
                <a:spcPts val="0"/>
              </a:spcAft>
              <a:buNone/>
            </a:pPr>
            <a:r>
              <a:rPr lang="en"/>
              <a:t>For example, when there is overflow, layout computes both the border box rect and the layout overflow rect.</a:t>
            </a:r>
            <a:endParaRPr/>
          </a:p>
          <a:p>
            <a:pPr indent="0" lvl="0" marL="0" rtl="0" algn="l">
              <a:spcBef>
                <a:spcPts val="0"/>
              </a:spcBef>
              <a:spcAft>
                <a:spcPts val="0"/>
              </a:spcAft>
              <a:buNone/>
            </a:pPr>
            <a:r>
              <a:rPr lang="en"/>
              <a:t>If a node's overflow is scrollable, layout also computes scroll boundaries and reserves space for scrollbars.</a:t>
            </a:r>
            <a:endParaRPr/>
          </a:p>
          <a:p>
            <a:pPr indent="0" lvl="0" marL="0" rtl="0" algn="l">
              <a:spcBef>
                <a:spcPts val="0"/>
              </a:spcBef>
              <a:spcAft>
                <a:spcPts val="0"/>
              </a:spcAft>
              <a:buClr>
                <a:srgbClr val="000000"/>
              </a:buClr>
              <a:buSzPts val="1100"/>
              <a:buFont typeface="Arial"/>
              <a:buNone/>
            </a:pPr>
            <a:r>
              <a:rPr lang="en"/>
              <a:t>The most common scrollable DOM node is the document itself, which is the root of the tree.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28a69a47b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8a69a47b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complex layouts are needed for table elements or styles that specify things like breaking content into multiple columns, or floating objects that sit to one side with content flowing around them, or East Asian languages that have text running vertically instead of horizontally.</a:t>
            </a:r>
            <a:endParaRPr/>
          </a:p>
          <a:p>
            <a:pPr indent="0" lvl="0" marL="0" rtl="0" algn="l">
              <a:spcBef>
                <a:spcPts val="0"/>
              </a:spcBef>
              <a:spcAft>
                <a:spcPts val="0"/>
              </a:spcAft>
              <a:buNone/>
            </a:pPr>
            <a:r>
              <a:rPr lang="en"/>
              <a:t>Notice how DOM structure and ComputedStyle values like "float: left" are inputs to the layout algorithm.  Each pipeline stage uses the results of the previous stages.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28a4b2343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8a4b234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information is stored in a separate tree, linked to the DOM.  The nodes in this tree implement the layout algorithms.</a:t>
            </a:r>
            <a:endParaRPr/>
          </a:p>
          <a:p>
            <a:pPr indent="0" lvl="0" marL="0" rtl="0" algn="l">
              <a:spcBef>
                <a:spcPts val="0"/>
              </a:spcBef>
              <a:spcAft>
                <a:spcPts val="0"/>
              </a:spcAft>
              <a:buNone/>
            </a:pPr>
            <a:r>
              <a:rPr lang="en"/>
              <a:t>There are different subclasses of LayoutObject, depending on the desired layout behavior.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28a4b2343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8a4b2343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Usually, one DOM node gets one LayoutObject.  But sometimes a LayoutObject has no node, or a node has no LayoutObject.</a:t>
            </a:r>
            <a:endParaRPr/>
          </a:p>
          <a:p>
            <a:pPr indent="0" lvl="0" marL="0" rtl="0" algn="l">
              <a:spcBef>
                <a:spcPts val="0"/>
              </a:spcBef>
              <a:spcAft>
                <a:spcPts val="0"/>
              </a:spcAft>
              <a:buNone/>
            </a:pPr>
            <a:r>
              <a:rPr lang="en"/>
              <a:t>It's even possible for a node to have more than one LayoutObject.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28a4b2343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8a4b2343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layout stage runs after the style recalc stage.</a:t>
            </a:r>
            <a:endParaRPr/>
          </a:p>
          <a:p>
            <a:pPr indent="0" lvl="0" marL="0" rtl="0" algn="l">
              <a:spcBef>
                <a:spcPts val="0"/>
              </a:spcBef>
              <a:spcAft>
                <a:spcPts val="0"/>
              </a:spcAft>
              <a:buNone/>
            </a:pPr>
            <a:r>
              <a:rPr lang="en"/>
              <a:t>First, the layout tree is constructed.  Then, we walk the layout tree, filling in the geometry data, and processing side effects of the geometry.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3c30075f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c30075f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layout objects contain both inputs and outputs of the layout stage, without a clean separation between them.</a:t>
            </a:r>
            <a:endParaRPr/>
          </a:p>
          <a:p>
            <a:pPr indent="0" lvl="0" marL="0" rtl="0" algn="l">
              <a:spcBef>
                <a:spcPts val="0"/>
              </a:spcBef>
              <a:spcAft>
                <a:spcPts val="0"/>
              </a:spcAft>
              <a:buNone/>
            </a:pPr>
            <a:r>
              <a:rPr lang="en"/>
              <a:t>For example, the LayoutObject acquires ownership of its element's ComputedStyle object.</a:t>
            </a:r>
            <a:endParaRPr/>
          </a:p>
          <a:p>
            <a:pPr indent="0" lvl="0" marL="0" rtl="0" algn="l">
              <a:spcBef>
                <a:spcPts val="0"/>
              </a:spcBef>
              <a:spcAft>
                <a:spcPts val="0"/>
              </a:spcAft>
              <a:buNone/>
            </a:pPr>
            <a:r>
              <a:rPr lang="en"/>
              <a:t>A new layout system called LayoutNG is expected to simplify the architecture, and make it easier to build new layout algorithms.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28a69a47b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8a69a47b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understand the geometry of our </a:t>
            </a:r>
            <a:r>
              <a:rPr lang="en"/>
              <a:t>layout objects</a:t>
            </a:r>
            <a:r>
              <a:rPr lang="en"/>
              <a:t>, it's time to paint them.</a:t>
            </a:r>
            <a:endParaRPr/>
          </a:p>
          <a:p>
            <a:pPr indent="0" lvl="0" marL="0" rtl="0" algn="l">
              <a:spcBef>
                <a:spcPts val="0"/>
              </a:spcBef>
              <a:spcAft>
                <a:spcPts val="0"/>
              </a:spcAft>
              <a:buNone/>
            </a:pPr>
            <a:r>
              <a:rPr lang="en"/>
              <a:t>Paint records paint operations into a list of display items.</a:t>
            </a:r>
            <a:endParaRPr/>
          </a:p>
          <a:p>
            <a:pPr indent="0" lvl="0" marL="0" rtl="0" algn="l">
              <a:spcBef>
                <a:spcPts val="0"/>
              </a:spcBef>
              <a:spcAft>
                <a:spcPts val="0"/>
              </a:spcAft>
              <a:buNone/>
            </a:pPr>
            <a:r>
              <a:rPr lang="en"/>
              <a:t>A paint operation might be something like "draw a rectangle at these coordinates, in this color".</a:t>
            </a:r>
            <a:endParaRPr/>
          </a:p>
          <a:p>
            <a:pPr indent="0" lvl="0" marL="0" rtl="0" algn="l">
              <a:spcBef>
                <a:spcPts val="0"/>
              </a:spcBef>
              <a:spcAft>
                <a:spcPts val="0"/>
              </a:spcAft>
              <a:buNone/>
            </a:pPr>
            <a:r>
              <a:rPr lang="en"/>
              <a:t>There may be multiple display items for each layout object, corresponding to different parts of its visual appearance, like the background, foreground, outline, etc.</a:t>
            </a:r>
            <a:endParaRPr/>
          </a:p>
          <a:p>
            <a:pPr indent="0" lvl="0" marL="0" rtl="0" algn="l">
              <a:spcBef>
                <a:spcPts val="0"/>
              </a:spcBef>
              <a:spcAft>
                <a:spcPts val="0"/>
              </a:spcAft>
              <a:buNone/>
            </a:pPr>
            <a:r>
              <a:rPr lang="en"/>
              <a:t>This is just a recording that can be played back later.  We'll see why that's useful in a bit.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28a69a47b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8a69a47b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important to paint elements in the right order, so that they stack correctly when they overlap.</a:t>
            </a:r>
            <a:endParaRPr/>
          </a:p>
          <a:p>
            <a:pPr indent="0" lvl="0" marL="0" rtl="0" algn="l">
              <a:spcBef>
                <a:spcPts val="0"/>
              </a:spcBef>
              <a:spcAft>
                <a:spcPts val="0"/>
              </a:spcAft>
              <a:buNone/>
            </a:pPr>
            <a:r>
              <a:rPr lang="en"/>
              <a:t>The order can be controlled by style.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28a69a47b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8a69a47b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even possible for an element to be partly in front of and partly behind another element.</a:t>
            </a:r>
            <a:endParaRPr/>
          </a:p>
          <a:p>
            <a:pPr indent="0" lvl="0" marL="0" rtl="0" algn="l">
              <a:spcBef>
                <a:spcPts val="0"/>
              </a:spcBef>
              <a:spcAft>
                <a:spcPts val="0"/>
              </a:spcAft>
              <a:buNone/>
            </a:pPr>
            <a:r>
              <a:rPr lang="en"/>
              <a:t>That's because paint runs in multiple phases, and each paint phase does its own traversal of a subtree.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3b7ddcbc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b7ddcbc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Chrome's architecture is constantly evolving.  This talk connects high-level concepts (which change slowly) to specific classes (which change frequently).</a:t>
            </a:r>
            <a:endParaRPr/>
          </a:p>
          <a:p>
            <a:pPr indent="0" lvl="0" marL="0" rtl="0" algn="l">
              <a:spcBef>
                <a:spcPts val="0"/>
              </a:spcBef>
              <a:spcAft>
                <a:spcPts val="0"/>
              </a:spcAft>
              <a:buNone/>
            </a:pPr>
            <a:r>
              <a:rPr lang="en"/>
              <a:t>The details are based primarily on what is currently shipping in the canary channel (M69), but a few of the biggest future refactorings are mentioned in passing.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28a69a47b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8a69a47b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paint operations in the display item list are executed by a process called rasterization.</a:t>
            </a:r>
            <a:endParaRPr/>
          </a:p>
          <a:p>
            <a:pPr indent="0" lvl="0" marL="0" rtl="0" algn="l">
              <a:spcBef>
                <a:spcPts val="0"/>
              </a:spcBef>
              <a:spcAft>
                <a:spcPts val="0"/>
              </a:spcAft>
              <a:buNone/>
            </a:pPr>
            <a:r>
              <a:rPr lang="en"/>
              <a:t>Each cell in the resulting bitmap holds values for four color channels.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26fc6bb33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6fc6bb33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rastered bitmap is stored in memory, typically GPU memory referenced by an OpenGL texture object.</a:t>
            </a:r>
            <a:endParaRPr/>
          </a:p>
          <a:p>
            <a:pPr indent="0" lvl="0" marL="0" rtl="0" algn="l">
              <a:spcBef>
                <a:spcPts val="0"/>
              </a:spcBef>
              <a:spcAft>
                <a:spcPts val="0"/>
              </a:spcAft>
              <a:buNone/>
            </a:pPr>
            <a:r>
              <a:rPr lang="en"/>
              <a:t>The GPU can also run the commands that produce the bitmap ("accelerated rasterization").</a:t>
            </a:r>
            <a:endParaRPr/>
          </a:p>
          <a:p>
            <a:pPr indent="0" lvl="0" marL="0" rtl="0" algn="l">
              <a:spcBef>
                <a:spcPts val="0"/>
              </a:spcBef>
              <a:spcAft>
                <a:spcPts val="0"/>
              </a:spcAft>
              <a:buNone/>
            </a:pPr>
            <a:r>
              <a:rPr lang="en"/>
              <a:t>Note that these pixels are not yet on the screen!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28a69a47b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8a69a47b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Rasterization issues OpenGL calls through a library called Skia.  Skia provides a layer of abstraction around the hardware, and understands more complex things like paths and Bezier curves.</a:t>
            </a:r>
            <a:endParaRPr/>
          </a:p>
          <a:p>
            <a:pPr indent="0" lvl="0" marL="0" rtl="0" algn="l">
              <a:spcBef>
                <a:spcPts val="0"/>
              </a:spcBef>
              <a:spcAft>
                <a:spcPts val="0"/>
              </a:spcAft>
              <a:buNone/>
            </a:pPr>
            <a:r>
              <a:rPr lang="en"/>
              <a:t>Skia is open-source and maintained by Google.  It ships in the Chrome binary but lives in a separate code repository.  It's also used by other products such as the Android OS.</a:t>
            </a:r>
            <a:endParaRPr/>
          </a:p>
          <a:p>
            <a:pPr indent="0" lvl="0" marL="0" rtl="0" algn="l">
              <a:spcBef>
                <a:spcPts val="0"/>
              </a:spcBef>
              <a:spcAft>
                <a:spcPts val="0"/>
              </a:spcAft>
              <a:buNone/>
            </a:pPr>
            <a:r>
              <a:rPr lang="en"/>
              <a:t>Skia's GPU-accelerated codepath builds its own buffer of drawing operations, which is flushed at the end of the raster task.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26fc6bb33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6fc6bb33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that the renderer process is sandboxed, so it can't make system calls directly.</a:t>
            </a:r>
            <a:endParaRPr/>
          </a:p>
          <a:p>
            <a:pPr indent="0" lvl="0" marL="0" rtl="0" algn="l">
              <a:spcBef>
                <a:spcPts val="0"/>
              </a:spcBef>
              <a:spcAft>
                <a:spcPts val="0"/>
              </a:spcAft>
              <a:buNone/>
            </a:pPr>
            <a:r>
              <a:rPr lang="en"/>
              <a:t>GL calls issued by Skia are actually proxied into a different process using a "command buffer".</a:t>
            </a:r>
            <a:endParaRPr/>
          </a:p>
          <a:p>
            <a:pPr indent="0" lvl="0" marL="0" rtl="0" algn="l">
              <a:spcBef>
                <a:spcPts val="0"/>
              </a:spcBef>
              <a:spcAft>
                <a:spcPts val="0"/>
              </a:spcAft>
              <a:buNone/>
            </a:pPr>
            <a:r>
              <a:rPr lang="en"/>
              <a:t>The GPU process receives the command buffer and issues the "real" GL calls through a set of function pointers.</a:t>
            </a:r>
            <a:endParaRPr/>
          </a:p>
          <a:p>
            <a:pPr indent="0" lvl="0" marL="0" rtl="0" algn="l">
              <a:spcBef>
                <a:spcPts val="0"/>
              </a:spcBef>
              <a:spcAft>
                <a:spcPts val="0"/>
              </a:spcAft>
              <a:buNone/>
            </a:pPr>
            <a:r>
              <a:rPr lang="en"/>
              <a:t>Besides escaping the renderer sandbox, isolating GL in the GPU process protects us from unstable or insecure graphics drivers.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26fc6bb33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6fc6bb33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Those GL function pointers are initialized by dynamic lookup from the system's shared OpenGL library - or the ANGLE library on Windows.</a:t>
            </a:r>
            <a:endParaRPr/>
          </a:p>
          <a:p>
            <a:pPr indent="0" lvl="0" marL="0" rtl="0" algn="l">
              <a:spcBef>
                <a:spcPts val="0"/>
              </a:spcBef>
              <a:spcAft>
                <a:spcPts val="0"/>
              </a:spcAft>
              <a:buNone/>
            </a:pPr>
            <a:r>
              <a:rPr lang="en"/>
              <a:t>ANGLE is another library built by Google; its job is to translate OpenGL to DirectX, which is Microsoft's API for accelerated graphics on Windows.</a:t>
            </a:r>
            <a:endParaRPr/>
          </a:p>
          <a:p>
            <a:pPr indent="0" lvl="0" marL="0" rtl="0" algn="l">
              <a:spcBef>
                <a:spcPts val="0"/>
              </a:spcBef>
              <a:spcAft>
                <a:spcPts val="0"/>
              </a:spcAft>
              <a:buNone/>
            </a:pPr>
            <a:r>
              <a:rPr lang="en"/>
              <a:t>There are also OpenGL drivers for Windows, but historically they have not been very high quality.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3bc53120b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bc53120b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raster to the GPU process will improve performance.</a:t>
            </a:r>
            <a:endParaRPr/>
          </a:p>
          <a:p>
            <a:pPr indent="0" lvl="0" marL="0" rtl="0" algn="l">
              <a:spcBef>
                <a:spcPts val="0"/>
              </a:spcBef>
              <a:spcAft>
                <a:spcPts val="0"/>
              </a:spcAft>
              <a:buNone/>
            </a:pPr>
            <a:r>
              <a:rPr lang="en"/>
              <a:t>It's also needed to support Vulkan.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26fc6bb33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6fc6bb33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now gone all the way from content to pixels in memory.</a:t>
            </a:r>
            <a:endParaRPr/>
          </a:p>
          <a:p>
            <a:pPr indent="0" lvl="0" marL="0" rtl="0" algn="l">
              <a:spcBef>
                <a:spcPts val="0"/>
              </a:spcBef>
              <a:spcAft>
                <a:spcPts val="0"/>
              </a:spcAft>
              <a:buNone/>
            </a:pPr>
            <a:r>
              <a:rPr lang="en"/>
              <a:t>But note that t</a:t>
            </a:r>
            <a:r>
              <a:rPr lang="en"/>
              <a:t>he rendering is not static.</a:t>
            </a:r>
            <a:endParaRPr/>
          </a:p>
          <a:p>
            <a:pPr indent="0" lvl="0" marL="0" rtl="0" algn="l">
              <a:spcBef>
                <a:spcPts val="0"/>
              </a:spcBef>
              <a:spcAft>
                <a:spcPts val="0"/>
              </a:spcAft>
              <a:buNone/>
            </a:pPr>
            <a:r>
              <a:rPr lang="en"/>
              <a:t>Running the full pipeline is expensive.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25c47f93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5c47f93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is modelled as animation frames.</a:t>
            </a:r>
            <a:endParaRPr/>
          </a:p>
          <a:p>
            <a:pPr indent="0" lvl="0" marL="0" rtl="0" algn="l">
              <a:spcBef>
                <a:spcPts val="0"/>
              </a:spcBef>
              <a:spcAft>
                <a:spcPts val="0"/>
              </a:spcAft>
              <a:buNone/>
            </a:pPr>
            <a:r>
              <a:rPr lang="en"/>
              <a:t>Each frame is a complete rendering of the state of the content at a particular point in time.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26fc6bb33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6fc6bb33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28c53b6c3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8c53b6c3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25ae9c179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ae9c179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is the generic term in Chromium for all of the code inside a webpage or the frontend of a web application.</a:t>
            </a:r>
            <a:endParaRPr/>
          </a:p>
          <a:p>
            <a:pPr indent="0" lvl="0" marL="0" rtl="0" algn="l">
              <a:spcBef>
                <a:spcPts val="0"/>
              </a:spcBef>
              <a:spcAft>
                <a:spcPts val="0"/>
              </a:spcAft>
              <a:buNone/>
            </a:pPr>
            <a:r>
              <a:rPr lang="en"/>
              <a:t>It's made of text, markup (surrounding the text), styles (defining how markup is rendered), and script (which can modify all of the above dynamically).</a:t>
            </a:r>
            <a:endParaRPr/>
          </a:p>
          <a:p>
            <a:pPr indent="0" lvl="0" marL="0" rtl="0" algn="l">
              <a:spcBef>
                <a:spcPts val="0"/>
              </a:spcBef>
              <a:spcAft>
                <a:spcPts val="0"/>
              </a:spcAft>
              <a:buNone/>
            </a:pPr>
            <a:r>
              <a:rPr lang="en"/>
              <a:t>There are other kinds of content, which we won't cover here.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26fc6bb33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6fc6bb33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g28027f0c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8027f0c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28bb63c4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8bb63c4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28bb63c40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8bb63c40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28bb63c40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8bb63c40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28c53b6c3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8c53b6c30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Certain style properties cause a layer to be created for a layout object.</a:t>
            </a:r>
            <a:endParaRPr/>
          </a:p>
          <a:p>
            <a:pPr indent="0" lvl="0" marL="0" rtl="0" algn="l">
              <a:spcBef>
                <a:spcPts val="0"/>
              </a:spcBef>
              <a:spcAft>
                <a:spcPts val="0"/>
              </a:spcAft>
              <a:buNone/>
            </a:pPr>
            <a:r>
              <a:rPr lang="en"/>
              <a:t>If a layout object doesn't have a layer, it paints into the layer of the nearest ancestor that has one.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28c53b6c30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8c53b6c30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28bb63c40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8bb63c40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the layer tree is a new lifecycle stage on the main thread.  Today, this happens before paint, and each layer is painted separately.</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3bc53120b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bc53120b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28c53bd26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8c53bd26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paint is finished, the commit updates a copy of the layer tree on the compositor thread, to match the state of the tree on the main thread.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25ae9c179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5ae9c179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real webpage is just thousands of lines of HTML, CSS, and JavaScript delivered in plain text over the network.</a:t>
            </a:r>
            <a:endParaRPr/>
          </a:p>
          <a:p>
            <a:pPr indent="0" lvl="0" marL="0" rtl="0" algn="l">
              <a:spcBef>
                <a:spcPts val="0"/>
              </a:spcBef>
              <a:spcAft>
                <a:spcPts val="0"/>
              </a:spcAft>
              <a:buNone/>
            </a:pPr>
            <a:r>
              <a:rPr lang="en"/>
              <a:t>There's no notion of compilation or packaging as you might find on other kinds of software platforms - the webpage's source code is the input to the renderer.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26fc6bb339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6fc6bb339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raster is the step after paint, which turns paint ops into bitmaps.</a:t>
            </a:r>
            <a:endParaRPr/>
          </a:p>
          <a:p>
            <a:pPr indent="0" lvl="0" marL="0" rtl="0" algn="l">
              <a:spcBef>
                <a:spcPts val="0"/>
              </a:spcBef>
              <a:spcAft>
                <a:spcPts val="0"/>
              </a:spcAft>
              <a:buNone/>
            </a:pPr>
            <a:r>
              <a:rPr lang="en"/>
              <a:t>Layers can be large - rastering the whole layer is expensive, and unnecessary if only part of it is visible.</a:t>
            </a:r>
            <a:endParaRPr/>
          </a:p>
          <a:p>
            <a:pPr indent="0" lvl="0" marL="0" rtl="0" algn="l">
              <a:spcBef>
                <a:spcPts val="0"/>
              </a:spcBef>
              <a:spcAft>
                <a:spcPts val="0"/>
              </a:spcAft>
              <a:buNone/>
            </a:pPr>
            <a:r>
              <a:rPr lang="en"/>
              <a:t>So the compositor thread divides the layer into tiles.</a:t>
            </a:r>
            <a:endParaRPr/>
          </a:p>
          <a:p>
            <a:pPr indent="0" lvl="0" marL="0" rtl="0" algn="l">
              <a:spcBef>
                <a:spcPts val="0"/>
              </a:spcBef>
              <a:spcAft>
                <a:spcPts val="0"/>
              </a:spcAft>
              <a:buNone/>
            </a:pPr>
            <a:r>
              <a:rPr lang="en"/>
              <a:t>Tiles are the unit of raster work.  Tiles are rastered with a pool of dedicated raster threads.  Tiles are prioritized based on their distance from the viewport.</a:t>
            </a:r>
            <a:endParaRPr/>
          </a:p>
          <a:p>
            <a:pPr indent="0" lvl="0" marL="0" rtl="0" algn="l">
              <a:spcBef>
                <a:spcPts val="0"/>
              </a:spcBef>
              <a:spcAft>
                <a:spcPts val="0"/>
              </a:spcAft>
              <a:buNone/>
            </a:pPr>
            <a:r>
              <a:rPr lang="en"/>
              <a:t>(Not shown: a layer actually has multiple tilings for different resolutions.)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26fc6bb339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6fc6bb339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all the tiles are rastered, the compositor thread generates "draw quads".  A quad is like a command to draw a tile in a particular location on the screen, taking into account all the transformations applied by the layer tree.  Each quad references the tile's rastered output in memory (remember, no pixels are on the screen yet).</a:t>
            </a:r>
            <a:endParaRPr/>
          </a:p>
          <a:p>
            <a:pPr indent="0" lvl="0" marL="0" rtl="0" algn="l">
              <a:spcBef>
                <a:spcPts val="0"/>
              </a:spcBef>
              <a:spcAft>
                <a:spcPts val="0"/>
              </a:spcAft>
              <a:buNone/>
            </a:pPr>
            <a:r>
              <a:rPr lang="en"/>
              <a:t>The quads are wrapped up in a compositor frame object which gets submitted to the browser process.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28c53b6c30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8c53b6c30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compositor thread has two copies of the tree, so that it can raster tiles from a new commit while drawing the previous commit.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28c53b6c30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8c53b6c30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browser process runs a component called the display compositor, inside a service called "viz" (short for visuals).</a:t>
            </a:r>
            <a:endParaRPr/>
          </a:p>
          <a:p>
            <a:pPr indent="0" lvl="0" marL="0" rtl="0" algn="l">
              <a:spcBef>
                <a:spcPts val="0"/>
              </a:spcBef>
              <a:spcAft>
                <a:spcPts val="0"/>
              </a:spcAft>
              <a:buNone/>
            </a:pPr>
            <a:r>
              <a:rPr lang="en"/>
              <a:t>The display compositor aggregates compositor frames submitted from all the renderer processes, along with frames from the browser UI outside of the WebContents.  Then it issues the GL calls to draw the quad resources, which go to the GPU process just like the GL calls from the raster workers.</a:t>
            </a:r>
            <a:endParaRPr/>
          </a:p>
          <a:p>
            <a:pPr indent="0" lvl="0" marL="0" rtl="0" algn="l">
              <a:spcBef>
                <a:spcPts val="0"/>
              </a:spcBef>
              <a:spcAft>
                <a:spcPts val="0"/>
              </a:spcAft>
              <a:buNone/>
            </a:pPr>
            <a:r>
              <a:rPr lang="en"/>
              <a:t>On most platforms the display compositor's output is double-buffered, so the quads draw into a backbuffer, and a "swap" command makes it visible.</a:t>
            </a:r>
            <a:endParaRPr/>
          </a:p>
          <a:p>
            <a:pPr indent="0" lvl="0" marL="0" rtl="0" algn="l">
              <a:spcBef>
                <a:spcPts val="0"/>
              </a:spcBef>
              <a:spcAft>
                <a:spcPts val="0"/>
              </a:spcAft>
              <a:buNone/>
            </a:pPr>
            <a:r>
              <a:rPr lang="en"/>
              <a:t>(On OS X we do something a little different with CoreAnimation.)</a:t>
            </a:r>
            <a:endParaRPr/>
          </a:p>
          <a:p>
            <a:pPr indent="0" lvl="0" marL="0" rtl="0" algn="l">
              <a:spcBef>
                <a:spcPts val="0"/>
              </a:spcBef>
              <a:spcAft>
                <a:spcPts val="0"/>
              </a:spcAft>
              <a:buNone/>
            </a:pPr>
            <a:r>
              <a:rPr lang="en"/>
              <a:t>Finally our pixels are on the screen.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291e5dca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91e5dca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28bb63c4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8bb63c4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25ae9c179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ae9c179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Architecturally, the "content" namespace in the Chromium C++ codebase is responsible for everything in the red box.</a:t>
            </a:r>
            <a:endParaRPr/>
          </a:p>
          <a:p>
            <a:pPr indent="0" lvl="0" marL="0" rtl="0" algn="l">
              <a:spcBef>
                <a:spcPts val="0"/>
              </a:spcBef>
              <a:spcAft>
                <a:spcPts val="0"/>
              </a:spcAft>
              <a:buNone/>
            </a:pPr>
            <a:r>
              <a:rPr lang="en"/>
              <a:t>Contrast with tab strip, address bar, navigation buttons, menus, etc. which live outside of "content".</a:t>
            </a:r>
            <a:endParaRPr/>
          </a:p>
          <a:p>
            <a:pPr indent="0" lvl="0" marL="0" rtl="0" algn="l">
              <a:spcBef>
                <a:spcPts val="0"/>
              </a:spcBef>
              <a:spcAft>
                <a:spcPts val="0"/>
              </a:spcAft>
              <a:buNone/>
            </a:pPr>
            <a:r>
              <a:rPr lang="en"/>
              <a:t>Key to Chrome's security model: rendering happens in a sandboxed process.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25ae9c179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ae9c179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other end of the pipeline we have to get pixels onto the screen using the graphics libraries provided by the underlying operating system.</a:t>
            </a:r>
            <a:endParaRPr/>
          </a:p>
          <a:p>
            <a:pPr indent="0" lvl="0" marL="0" rtl="0" algn="l">
              <a:spcBef>
                <a:spcPts val="0"/>
              </a:spcBef>
              <a:spcAft>
                <a:spcPts val="0"/>
              </a:spcAft>
              <a:buNone/>
            </a:pPr>
            <a:r>
              <a:rPr lang="en"/>
              <a:t>On most platforms today, that's a standardized API called "OpenGL".  On Windows there's an extra translation into DirectX.  In the future, we may support newer APIs such as Vulkan.</a:t>
            </a:r>
            <a:endParaRPr/>
          </a:p>
          <a:p>
            <a:pPr indent="0" lvl="0" marL="0" rtl="0" algn="l">
              <a:spcBef>
                <a:spcPts val="0"/>
              </a:spcBef>
              <a:spcAft>
                <a:spcPts val="0"/>
              </a:spcAft>
              <a:buNone/>
            </a:pPr>
            <a:r>
              <a:rPr lang="en"/>
              <a:t>These libraries provide</a:t>
            </a:r>
            <a:r>
              <a:rPr lang="en">
                <a:solidFill>
                  <a:schemeClr val="dk1"/>
                </a:solidFill>
              </a:rPr>
              <a:t> low-level graphics primitives like "textures" and "shaders", and let you do things like "draw a polygon at these coordinates into a buffer of virtual pixels".  But obviously they don't understand anything about the web or HTML or CSS.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25ae9c179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ae9c179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goal of rendering can be stated as: turn HTML / CSS / JavaScript into the right OpenGL calls to display the pixels.</a:t>
            </a:r>
            <a:endParaRPr/>
          </a:p>
          <a:p>
            <a:pPr indent="0" lvl="0" marL="0" rtl="0" algn="l">
              <a:spcBef>
                <a:spcPts val="0"/>
              </a:spcBef>
              <a:spcAft>
                <a:spcPts val="0"/>
              </a:spcAft>
              <a:buNone/>
            </a:pPr>
            <a:r>
              <a:rPr lang="en"/>
              <a:t>But keep in mind a second goal as we describe the pipeline:  We also want the right intermediate data structures to update the rendering efficiently after it's produced, and answer queries about it from script or other parts of the system.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2a73174c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73174c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break the pipeline into multiple "lifecycle stages", generating those intermediate outputs.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first describe each stage of a working pipeline, then come back to the notion of efficient updating and introduce some concepts for optimization.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bit.ly/lifeofapixe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4.png"/><Relationship Id="rId5" Type="http://schemas.openxmlformats.org/officeDocument/2006/relationships/image" Target="../media/image2.jpg"/><Relationship Id="rId6" Type="http://schemas.openxmlformats.org/officeDocument/2006/relationships/image" Target="../media/image15.gif"/><Relationship Id="rId7"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jpg"/><Relationship Id="rId5" Type="http://schemas.openxmlformats.org/officeDocument/2006/relationships/image" Target="../media/image30.jpg"/><Relationship Id="rId6" Type="http://schemas.openxmlformats.org/officeDocument/2006/relationships/image" Target="../media/image7.jpg"/><Relationship Id="rId7"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jp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jpg"/><Relationship Id="rId4" Type="http://schemas.openxmlformats.org/officeDocument/2006/relationships/image" Target="../media/image16.jp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16.jpg"/><Relationship Id="rId5"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jpg"/><Relationship Id="rId4"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3.jpg"/><Relationship Id="rId4" Type="http://schemas.openxmlformats.org/officeDocument/2006/relationships/image" Target="../media/image1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7.gif"/><Relationship Id="rId4" Type="http://schemas.openxmlformats.org/officeDocument/2006/relationships/image" Target="../media/image28.gif"/><Relationship Id="rId5" Type="http://schemas.openxmlformats.org/officeDocument/2006/relationships/image" Target="../media/image39.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3.jpg"/><Relationship Id="rId4" Type="http://schemas.openxmlformats.org/officeDocument/2006/relationships/image" Target="../media/image29.png"/><Relationship Id="rId5" Type="http://schemas.openxmlformats.org/officeDocument/2006/relationships/image" Target="../media/image28.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4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3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3.jpg"/><Relationship Id="rId4" Type="http://schemas.openxmlformats.org/officeDocument/2006/relationships/image" Target="../media/image1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6.jp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6.jpg"/><Relationship Id="rId4" Type="http://schemas.openxmlformats.org/officeDocument/2006/relationships/image" Target="../media/image4.png"/><Relationship Id="rId5" Type="http://schemas.openxmlformats.org/officeDocument/2006/relationships/image" Target="../media/image33.jp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bit.ly/lifeofapixel" TargetMode="External"/><Relationship Id="rId4" Type="http://schemas.openxmlformats.org/officeDocument/2006/relationships/hyperlink" Target="mailto:skobes@chromium.org"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0.png"/><Relationship Id="rId9"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56" name="Google Shape;56;p13"/>
          <p:cNvPicPr preferRelativeResize="0"/>
          <p:nvPr/>
        </p:nvPicPr>
        <p:blipFill>
          <a:blip r:embed="rId3">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
        <p:nvSpPr>
          <p:cNvPr id="57" name="Google Shape;57;p13"/>
          <p:cNvSpPr txBox="1"/>
          <p:nvPr/>
        </p:nvSpPr>
        <p:spPr>
          <a:xfrm>
            <a:off x="571250" y="2962825"/>
            <a:ext cx="2832300" cy="14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Ste</a:t>
            </a:r>
            <a:r>
              <a:rPr i="1" lang="en">
                <a:latin typeface="Droid Serif"/>
                <a:ea typeface="Droid Serif"/>
                <a:cs typeface="Droid Serif"/>
                <a:sym typeface="Droid Serif"/>
              </a:rPr>
              <a:t>ve Kobes</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skobes@chromium.org</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June 2018</a:t>
            </a:r>
            <a:endParaRPr i="1">
              <a:latin typeface="Droid Serif"/>
              <a:ea typeface="Droid Serif"/>
              <a:cs typeface="Droid Serif"/>
              <a:sym typeface="Droid Serif"/>
            </a:endParaRPr>
          </a:p>
          <a:p>
            <a:pPr indent="0" lvl="0" marL="0" rtl="0" algn="l">
              <a:spcBef>
                <a:spcPts val="0"/>
              </a:spcBef>
              <a:spcAft>
                <a:spcPts val="0"/>
              </a:spcAft>
              <a:buNone/>
            </a:pPr>
            <a:r>
              <a:t/>
            </a:r>
            <a:endParaRPr i="1">
              <a:latin typeface="Droid Serif"/>
              <a:ea typeface="Droid Serif"/>
              <a:cs typeface="Droid Serif"/>
              <a:sym typeface="Droid Serif"/>
            </a:endParaRPr>
          </a:p>
          <a:p>
            <a:pPr indent="0" lvl="0" marL="0" rtl="0" algn="l">
              <a:spcBef>
                <a:spcPts val="0"/>
              </a:spcBef>
              <a:spcAft>
                <a:spcPts val="0"/>
              </a:spcAft>
              <a:buNone/>
            </a:pPr>
            <a:r>
              <a:rPr i="1" lang="en">
                <a:solidFill>
                  <a:schemeClr val="dk1"/>
                </a:solidFill>
                <a:latin typeface="Droid Serif"/>
                <a:ea typeface="Droid Serif"/>
                <a:cs typeface="Droid Serif"/>
                <a:sym typeface="Droid Serif"/>
              </a:rPr>
              <a:t>slides:  </a:t>
            </a:r>
            <a:r>
              <a:rPr lang="en" u="sng">
                <a:solidFill>
                  <a:schemeClr val="hlink"/>
                </a:solidFill>
                <a:latin typeface="Consolas"/>
                <a:ea typeface="Consolas"/>
                <a:cs typeface="Consolas"/>
                <a:sym typeface="Consolas"/>
                <a:hlinkClick r:id="rId4"/>
              </a:rPr>
              <a:t>bit.ly/lifeofapixel</a:t>
            </a:r>
            <a:endParaRPr>
              <a:latin typeface="Consolas"/>
              <a:ea typeface="Consolas"/>
              <a:cs typeface="Consolas"/>
              <a:sym typeface="Consolas"/>
            </a:endParaRPr>
          </a:p>
        </p:txBody>
      </p:sp>
      <p:sp>
        <p:nvSpPr>
          <p:cNvPr id="58" name="Google Shape;58;p13"/>
          <p:cNvSpPr txBox="1"/>
          <p:nvPr/>
        </p:nvSpPr>
        <p:spPr>
          <a:xfrm>
            <a:off x="5100075" y="3939025"/>
            <a:ext cx="3699900" cy="61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solidFill>
                  <a:srgbClr val="999999"/>
                </a:solidFill>
                <a:latin typeface="Droid Serif"/>
                <a:ea typeface="Droid Serif"/>
                <a:cs typeface="Droid Serif"/>
                <a:sym typeface="Droid Serif"/>
              </a:rPr>
              <a:t>"The unexamined pixel is not worth rendering."</a:t>
            </a:r>
            <a:endParaRPr i="1" sz="1200">
              <a:solidFill>
                <a:srgbClr val="999999"/>
              </a:solidFill>
              <a:latin typeface="Droid Serif"/>
              <a:ea typeface="Droid Serif"/>
              <a:cs typeface="Droid Serif"/>
              <a:sym typeface="Droid Serif"/>
            </a:endParaRPr>
          </a:p>
          <a:p>
            <a:pPr indent="0" lvl="0" marL="0" rtl="0" algn="r">
              <a:spcBef>
                <a:spcPts val="0"/>
              </a:spcBef>
              <a:spcAft>
                <a:spcPts val="0"/>
              </a:spcAft>
              <a:buNone/>
            </a:pPr>
            <a:r>
              <a:rPr i="1" lang="en" sz="1200">
                <a:solidFill>
                  <a:srgbClr val="999999"/>
                </a:solidFill>
                <a:latin typeface="Droid Serif"/>
                <a:ea typeface="Droid Serif"/>
                <a:cs typeface="Droid Serif"/>
                <a:sym typeface="Droid Serif"/>
              </a:rPr>
              <a:t>— Socrates</a:t>
            </a:r>
            <a:endParaRPr i="1" sz="1200">
              <a:solidFill>
                <a:srgbClr val="999999"/>
              </a:solidFill>
              <a:latin typeface="Droid Serif"/>
              <a:ea typeface="Droid Serif"/>
              <a:cs typeface="Droid Serif"/>
              <a:sym typeface="Droid Serif"/>
            </a:endParaRPr>
          </a:p>
        </p:txBody>
      </p:sp>
      <p:sp>
        <p:nvSpPr>
          <p:cNvPr id="59" name="Google Shape;59;p13"/>
          <p:cNvSpPr txBox="1"/>
          <p:nvPr/>
        </p:nvSpPr>
        <p:spPr>
          <a:xfrm>
            <a:off x="571250" y="1601375"/>
            <a:ext cx="32004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parsing</a:t>
            </a:r>
            <a:endParaRPr b="1" sz="3600">
              <a:solidFill>
                <a:srgbClr val="434343"/>
              </a:solidFill>
              <a:latin typeface="Droid Sans"/>
              <a:ea typeface="Droid Sans"/>
              <a:cs typeface="Droid Sans"/>
              <a:sym typeface="Droid Sans"/>
            </a:endParaRPr>
          </a:p>
        </p:txBody>
      </p:sp>
      <p:sp>
        <p:nvSpPr>
          <p:cNvPr id="212" name="Google Shape;212;p22"/>
          <p:cNvSpPr txBox="1"/>
          <p:nvPr/>
        </p:nvSpPr>
        <p:spPr>
          <a:xfrm>
            <a:off x="468100" y="1272200"/>
            <a:ext cx="2967000" cy="168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Consolas"/>
                <a:ea typeface="Consolas"/>
                <a:cs typeface="Consolas"/>
                <a:sym typeface="Consolas"/>
              </a:rPr>
              <a:t>&lt;div&gt;</a:t>
            </a:r>
            <a:endParaRPr sz="2400">
              <a:solidFill>
                <a:srgbClr val="0000FF"/>
              </a:solidFill>
              <a:latin typeface="Consolas"/>
              <a:ea typeface="Consolas"/>
              <a:cs typeface="Consolas"/>
              <a:sym typeface="Consolas"/>
            </a:endParaRPr>
          </a:p>
          <a:p>
            <a:pPr indent="0" lvl="0" marL="0" rtl="0" algn="l">
              <a:spcBef>
                <a:spcPts val="0"/>
              </a:spcBef>
              <a:spcAft>
                <a:spcPts val="0"/>
              </a:spcAft>
              <a:buNone/>
            </a:pPr>
            <a:r>
              <a:rPr lang="en" sz="2400">
                <a:solidFill>
                  <a:srgbClr val="0000FF"/>
                </a:solidFill>
                <a:latin typeface="Consolas"/>
                <a:ea typeface="Consolas"/>
                <a:cs typeface="Consolas"/>
                <a:sym typeface="Consolas"/>
              </a:rPr>
              <a:t>  </a:t>
            </a:r>
            <a:r>
              <a:rPr lang="en" sz="2400">
                <a:solidFill>
                  <a:srgbClr val="0000FF"/>
                </a:solidFill>
                <a:latin typeface="Consolas"/>
                <a:ea typeface="Consolas"/>
                <a:cs typeface="Consolas"/>
                <a:sym typeface="Consolas"/>
              </a:rPr>
              <a:t>&lt;p&gt;</a:t>
            </a:r>
            <a:r>
              <a:rPr lang="en" sz="2400">
                <a:latin typeface="Consolas"/>
                <a:ea typeface="Consolas"/>
                <a:cs typeface="Consolas"/>
                <a:sym typeface="Consolas"/>
              </a:rPr>
              <a:t> </a:t>
            </a:r>
            <a:r>
              <a:rPr lang="en" sz="2400">
                <a:latin typeface="Consolas"/>
                <a:ea typeface="Consolas"/>
                <a:cs typeface="Consolas"/>
                <a:sym typeface="Consolas"/>
              </a:rPr>
              <a:t>hello </a:t>
            </a:r>
            <a:r>
              <a:rPr lang="en" sz="2400">
                <a:solidFill>
                  <a:srgbClr val="0000FF"/>
                </a:solidFill>
                <a:latin typeface="Consolas"/>
                <a:ea typeface="Consolas"/>
                <a:cs typeface="Consolas"/>
                <a:sym typeface="Consolas"/>
              </a:rPr>
              <a:t>&lt;/p&gt;</a:t>
            </a:r>
            <a:endParaRPr sz="2400">
              <a:solidFill>
                <a:srgbClr val="0000FF"/>
              </a:solidFill>
              <a:latin typeface="Consolas"/>
              <a:ea typeface="Consolas"/>
              <a:cs typeface="Consolas"/>
              <a:sym typeface="Consolas"/>
            </a:endParaRPr>
          </a:p>
          <a:p>
            <a:pPr indent="0" lvl="0" marL="0" rtl="0" algn="l">
              <a:spcBef>
                <a:spcPts val="0"/>
              </a:spcBef>
              <a:spcAft>
                <a:spcPts val="0"/>
              </a:spcAft>
              <a:buNone/>
            </a:pPr>
            <a:r>
              <a:rPr lang="en" sz="2400">
                <a:solidFill>
                  <a:srgbClr val="0000FF"/>
                </a:solidFill>
                <a:latin typeface="Consolas"/>
                <a:ea typeface="Consolas"/>
                <a:cs typeface="Consolas"/>
                <a:sym typeface="Consolas"/>
              </a:rPr>
              <a:t>  &lt;p&gt; </a:t>
            </a:r>
            <a:r>
              <a:rPr lang="en" sz="2400">
                <a:latin typeface="Consolas"/>
                <a:ea typeface="Consolas"/>
                <a:cs typeface="Consolas"/>
                <a:sym typeface="Consolas"/>
              </a:rPr>
              <a:t>world </a:t>
            </a:r>
            <a:r>
              <a:rPr lang="en" sz="2400">
                <a:solidFill>
                  <a:srgbClr val="0000FF"/>
                </a:solidFill>
                <a:latin typeface="Consolas"/>
                <a:ea typeface="Consolas"/>
                <a:cs typeface="Consolas"/>
                <a:sym typeface="Consolas"/>
              </a:rPr>
              <a:t>&lt;/p&gt;</a:t>
            </a:r>
            <a:endParaRPr sz="2400">
              <a:solidFill>
                <a:srgbClr val="0000FF"/>
              </a:solidFill>
              <a:latin typeface="Consolas"/>
              <a:ea typeface="Consolas"/>
              <a:cs typeface="Consolas"/>
              <a:sym typeface="Consolas"/>
            </a:endParaRPr>
          </a:p>
          <a:p>
            <a:pPr indent="0" lvl="0" marL="0" rtl="0" algn="l">
              <a:spcBef>
                <a:spcPts val="0"/>
              </a:spcBef>
              <a:spcAft>
                <a:spcPts val="0"/>
              </a:spcAft>
              <a:buNone/>
            </a:pPr>
            <a:r>
              <a:rPr lang="en" sz="2400">
                <a:solidFill>
                  <a:srgbClr val="0000FF"/>
                </a:solidFill>
                <a:latin typeface="Consolas"/>
                <a:ea typeface="Consolas"/>
                <a:cs typeface="Consolas"/>
                <a:sym typeface="Consolas"/>
              </a:rPr>
              <a:t>&lt;/div&gt;</a:t>
            </a:r>
            <a:endParaRPr sz="2400">
              <a:solidFill>
                <a:srgbClr val="0000FF"/>
              </a:solidFill>
              <a:latin typeface="Consolas"/>
              <a:ea typeface="Consolas"/>
              <a:cs typeface="Consolas"/>
              <a:sym typeface="Consolas"/>
            </a:endParaRPr>
          </a:p>
        </p:txBody>
      </p:sp>
      <p:sp>
        <p:nvSpPr>
          <p:cNvPr id="213" name="Google Shape;213;p22"/>
          <p:cNvSpPr txBox="1"/>
          <p:nvPr/>
        </p:nvSpPr>
        <p:spPr>
          <a:xfrm>
            <a:off x="4191000" y="1066800"/>
            <a:ext cx="25965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HTMLDocumentParser</a:t>
            </a:r>
            <a:endParaRPr b="1" sz="1800">
              <a:solidFill>
                <a:srgbClr val="0000FF"/>
              </a:solidFill>
              <a:latin typeface="Consolas"/>
              <a:ea typeface="Consolas"/>
              <a:cs typeface="Consolas"/>
              <a:sym typeface="Consolas"/>
            </a:endParaRPr>
          </a:p>
        </p:txBody>
      </p:sp>
      <p:cxnSp>
        <p:nvCxnSpPr>
          <p:cNvPr id="214" name="Google Shape;214;p22"/>
          <p:cNvCxnSpPr>
            <a:endCxn id="213" idx="1"/>
          </p:cNvCxnSpPr>
          <p:nvPr/>
        </p:nvCxnSpPr>
        <p:spPr>
          <a:xfrm flipH="1" rot="10800000">
            <a:off x="3429000" y="1300350"/>
            <a:ext cx="762000" cy="223800"/>
          </a:xfrm>
          <a:prstGeom prst="straightConnector1">
            <a:avLst/>
          </a:prstGeom>
          <a:noFill/>
          <a:ln cap="flat" cmpd="sng" w="19050">
            <a:solidFill>
              <a:schemeClr val="dk2"/>
            </a:solidFill>
            <a:prstDash val="solid"/>
            <a:round/>
            <a:headEnd len="med" w="med" type="none"/>
            <a:tailEnd len="med" w="med" type="triangle"/>
          </a:ln>
        </p:spPr>
      </p:cxnSp>
      <p:sp>
        <p:nvSpPr>
          <p:cNvPr id="215" name="Google Shape;215;p22"/>
          <p:cNvSpPr/>
          <p:nvPr/>
        </p:nvSpPr>
        <p:spPr>
          <a:xfrm>
            <a:off x="4878400" y="1812900"/>
            <a:ext cx="279000" cy="27528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22"/>
          <p:cNvCxnSpPr>
            <a:endCxn id="215" idx="1"/>
          </p:cNvCxnSpPr>
          <p:nvPr/>
        </p:nvCxnSpPr>
        <p:spPr>
          <a:xfrm flipH="1" rot="-5400000">
            <a:off x="3853300" y="2164200"/>
            <a:ext cx="1665300" cy="384900"/>
          </a:xfrm>
          <a:prstGeom prst="curvedConnector2">
            <a:avLst/>
          </a:prstGeom>
          <a:noFill/>
          <a:ln cap="flat" cmpd="sng" w="19050">
            <a:solidFill>
              <a:schemeClr val="dk2"/>
            </a:solidFill>
            <a:prstDash val="solid"/>
            <a:round/>
            <a:headEnd len="med" w="med" type="none"/>
            <a:tailEnd len="med" w="med" type="none"/>
          </a:ln>
        </p:spPr>
      </p:cxnSp>
      <p:sp>
        <p:nvSpPr>
          <p:cNvPr id="217" name="Google Shape;217;p22"/>
          <p:cNvSpPr txBox="1"/>
          <p:nvPr/>
        </p:nvSpPr>
        <p:spPr>
          <a:xfrm rot="3555041">
            <a:off x="4214164" y="2996812"/>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218" name="Google Shape;218;p22"/>
          <p:cNvSpPr txBox="1"/>
          <p:nvPr/>
        </p:nvSpPr>
        <p:spPr>
          <a:xfrm>
            <a:off x="457200" y="3531000"/>
            <a:ext cx="4104000" cy="104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HTML tags can nest</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an </a:t>
            </a:r>
            <a:r>
              <a:rPr b="1" i="1" lang="en" sz="1800">
                <a:latin typeface="Droid Serif"/>
                <a:ea typeface="Droid Serif"/>
                <a:cs typeface="Droid Serif"/>
                <a:sym typeface="Droid Serif"/>
              </a:rPr>
              <a:t>object model</a:t>
            </a:r>
            <a:r>
              <a:rPr i="1" lang="en" sz="1800">
                <a:latin typeface="Droid Serif"/>
                <a:ea typeface="Droid Serif"/>
                <a:cs typeface="Droid Serif"/>
                <a:sym typeface="Droid Serif"/>
              </a:rPr>
              <a:t> reflects the containment relationships</a:t>
            </a:r>
            <a:endParaRPr i="1" sz="1800">
              <a:latin typeface="Droid Serif"/>
              <a:ea typeface="Droid Serif"/>
              <a:cs typeface="Droid Serif"/>
              <a:sym typeface="Droid Serif"/>
            </a:endParaRPr>
          </a:p>
        </p:txBody>
      </p:sp>
      <p:sp>
        <p:nvSpPr>
          <p:cNvPr id="219" name="Google Shape;219;p22"/>
          <p:cNvSpPr txBox="1"/>
          <p:nvPr/>
        </p:nvSpPr>
        <p:spPr>
          <a:xfrm>
            <a:off x="5334000" y="1763175"/>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20" name="Google Shape;220;p22"/>
          <p:cNvSpPr txBox="1"/>
          <p:nvPr/>
        </p:nvSpPr>
        <p:spPr>
          <a:xfrm>
            <a:off x="5562600" y="21441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21" name="Google Shape;221;p22"/>
          <p:cNvSpPr txBox="1"/>
          <p:nvPr/>
        </p:nvSpPr>
        <p:spPr>
          <a:xfrm>
            <a:off x="5791200" y="25251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22" name="Google Shape;222;p22"/>
          <p:cNvSpPr txBox="1"/>
          <p:nvPr/>
        </p:nvSpPr>
        <p:spPr>
          <a:xfrm>
            <a:off x="6019800" y="2906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23" name="Google Shape;223;p22"/>
          <p:cNvSpPr txBox="1"/>
          <p:nvPr/>
        </p:nvSpPr>
        <p:spPr>
          <a:xfrm>
            <a:off x="6248400" y="32871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4" name="Google Shape;224;p22"/>
          <p:cNvSpPr txBox="1"/>
          <p:nvPr/>
        </p:nvSpPr>
        <p:spPr>
          <a:xfrm>
            <a:off x="6248400" y="40491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5" name="Google Shape;225;p22"/>
          <p:cNvSpPr txBox="1"/>
          <p:nvPr/>
        </p:nvSpPr>
        <p:spPr>
          <a:xfrm>
            <a:off x="6477000" y="3668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26" name="Google Shape;226;p22"/>
          <p:cNvSpPr txBox="1"/>
          <p:nvPr/>
        </p:nvSpPr>
        <p:spPr>
          <a:xfrm>
            <a:off x="6477000" y="44301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27" name="Google Shape;227;p22"/>
          <p:cNvCxnSpPr>
            <a:endCxn id="220" idx="1"/>
          </p:cNvCxnSpPr>
          <p:nvPr/>
        </p:nvCxnSpPr>
        <p:spPr>
          <a:xfrm flipH="1" rot="-5400000">
            <a:off x="5377200" y="2111175"/>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28" name="Google Shape;228;p22"/>
          <p:cNvCxnSpPr>
            <a:endCxn id="221" idx="1"/>
          </p:cNvCxnSpPr>
          <p:nvPr/>
        </p:nvCxnSpPr>
        <p:spPr>
          <a:xfrm flipH="1" rot="-5400000">
            <a:off x="5599350" y="2485725"/>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29" name="Google Shape;229;p22"/>
          <p:cNvCxnSpPr>
            <a:endCxn id="222" idx="1"/>
          </p:cNvCxnSpPr>
          <p:nvPr/>
        </p:nvCxnSpPr>
        <p:spPr>
          <a:xfrm flipH="1" rot="-5400000">
            <a:off x="5831100" y="2869875"/>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30" name="Google Shape;230;p22"/>
          <p:cNvCxnSpPr>
            <a:endCxn id="223" idx="1"/>
          </p:cNvCxnSpPr>
          <p:nvPr/>
        </p:nvCxnSpPr>
        <p:spPr>
          <a:xfrm flipH="1" rot="-5400000">
            <a:off x="6067800" y="3258975"/>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31" name="Google Shape;231;p22"/>
          <p:cNvCxnSpPr>
            <a:endCxn id="225" idx="1"/>
          </p:cNvCxnSpPr>
          <p:nvPr/>
        </p:nvCxnSpPr>
        <p:spPr>
          <a:xfrm flipH="1" rot="-5400000">
            <a:off x="6289950" y="3633525"/>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32" name="Google Shape;232;p22"/>
          <p:cNvCxnSpPr>
            <a:endCxn id="226" idx="1"/>
          </p:cNvCxnSpPr>
          <p:nvPr/>
        </p:nvCxnSpPr>
        <p:spPr>
          <a:xfrm flipH="1" rot="-5400000">
            <a:off x="6289200" y="4394775"/>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33" name="Google Shape;233;p22"/>
          <p:cNvCxnSpPr>
            <a:endCxn id="224" idx="1"/>
          </p:cNvCxnSpPr>
          <p:nvPr/>
        </p:nvCxnSpPr>
        <p:spPr>
          <a:xfrm flipH="1" rot="-5400000">
            <a:off x="5691600" y="3644775"/>
            <a:ext cx="977100" cy="136500"/>
          </a:xfrm>
          <a:prstGeom prst="curvedConnector2">
            <a:avLst/>
          </a:prstGeom>
          <a:noFill/>
          <a:ln cap="flat" cmpd="sng" w="19050">
            <a:solidFill>
              <a:schemeClr val="dk2"/>
            </a:solidFill>
            <a:prstDash val="solid"/>
            <a:round/>
            <a:headEnd len="med" w="med" type="none"/>
            <a:tailEnd len="med" w="med" type="none"/>
          </a:ln>
        </p:spPr>
      </p:cxnSp>
      <p:sp>
        <p:nvSpPr>
          <p:cNvPr id="234" name="Google Shape;234;p22"/>
          <p:cNvSpPr txBox="1"/>
          <p:nvPr/>
        </p:nvSpPr>
        <p:spPr>
          <a:xfrm>
            <a:off x="7162800" y="2209800"/>
            <a:ext cx="14478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(these tags are optional)</a:t>
            </a:r>
            <a:endParaRPr i="1">
              <a:latin typeface="Droid Serif"/>
              <a:ea typeface="Droid Serif"/>
              <a:cs typeface="Droid Serif"/>
              <a:sym typeface="Droid Serif"/>
            </a:endParaRPr>
          </a:p>
        </p:txBody>
      </p:sp>
      <p:cxnSp>
        <p:nvCxnSpPr>
          <p:cNvPr id="235" name="Google Shape;235;p22"/>
          <p:cNvCxnSpPr>
            <a:stCxn id="234" idx="1"/>
            <a:endCxn id="220" idx="3"/>
          </p:cNvCxnSpPr>
          <p:nvPr/>
        </p:nvCxnSpPr>
        <p:spPr>
          <a:xfrm rot="10800000">
            <a:off x="6400800" y="2296500"/>
            <a:ext cx="762000" cy="1800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22"/>
          <p:cNvCxnSpPr>
            <a:stCxn id="234" idx="1"/>
            <a:endCxn id="221" idx="3"/>
          </p:cNvCxnSpPr>
          <p:nvPr/>
        </p:nvCxnSpPr>
        <p:spPr>
          <a:xfrm flipH="1">
            <a:off x="6629400" y="2476500"/>
            <a:ext cx="533400" cy="201000"/>
          </a:xfrm>
          <a:prstGeom prst="straightConnector1">
            <a:avLst/>
          </a:prstGeom>
          <a:noFill/>
          <a:ln cap="flat" cmpd="sng" w="9525">
            <a:solidFill>
              <a:schemeClr val="dk2"/>
            </a:solidFill>
            <a:prstDash val="solid"/>
            <a:round/>
            <a:headEnd len="med" w="med" type="none"/>
            <a:tailEnd len="med" w="med" type="triangle"/>
          </a:ln>
        </p:spPr>
      </p:cxnSp>
      <p:sp>
        <p:nvSpPr>
          <p:cNvPr id="237" name="Google Shape;237;p22"/>
          <p:cNvSpPr txBox="1"/>
          <p:nvPr/>
        </p:nvSpPr>
        <p:spPr>
          <a:xfrm>
            <a:off x="7239000" y="1676400"/>
            <a:ext cx="1752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(always the root)</a:t>
            </a:r>
            <a:endParaRPr i="1">
              <a:latin typeface="Droid Serif"/>
              <a:ea typeface="Droid Serif"/>
              <a:cs typeface="Droid Serif"/>
              <a:sym typeface="Droid Serif"/>
            </a:endParaRPr>
          </a:p>
        </p:txBody>
      </p:sp>
      <p:cxnSp>
        <p:nvCxnSpPr>
          <p:cNvPr id="238" name="Google Shape;238;p22"/>
          <p:cNvCxnSpPr>
            <a:stCxn id="237" idx="1"/>
            <a:endCxn id="219" idx="3"/>
          </p:cNvCxnSpPr>
          <p:nvPr/>
        </p:nvCxnSpPr>
        <p:spPr>
          <a:xfrm flipH="1">
            <a:off x="6767400" y="1905000"/>
            <a:ext cx="471600" cy="1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descr="291032823cbbb63bee58fcc5a359cbac--free-family-tree-template-family-tree-printable.jpg" id="243" name="Google Shape;243;p23"/>
          <p:cNvPicPr preferRelativeResize="0"/>
          <p:nvPr/>
        </p:nvPicPr>
        <p:blipFill>
          <a:blip r:embed="rId3">
            <a:alphaModFix/>
          </a:blip>
          <a:stretch>
            <a:fillRect/>
          </a:stretch>
        </p:blipFill>
        <p:spPr>
          <a:xfrm rot="10800000">
            <a:off x="4953000" y="869701"/>
            <a:ext cx="4023841" cy="3930899"/>
          </a:xfrm>
          <a:prstGeom prst="rect">
            <a:avLst/>
          </a:prstGeom>
          <a:noFill/>
          <a:ln>
            <a:noFill/>
          </a:ln>
        </p:spPr>
      </p:pic>
      <p:sp>
        <p:nvSpPr>
          <p:cNvPr id="244" name="Google Shape;244;p2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DOM</a:t>
            </a:r>
            <a:endParaRPr b="1" sz="3600">
              <a:solidFill>
                <a:srgbClr val="434343"/>
              </a:solidFill>
              <a:latin typeface="Droid Sans"/>
              <a:ea typeface="Droid Sans"/>
              <a:cs typeface="Droid Sans"/>
              <a:sym typeface="Droid Sans"/>
            </a:endParaRPr>
          </a:p>
        </p:txBody>
      </p:sp>
      <p:sp>
        <p:nvSpPr>
          <p:cNvPr id="246" name="Google Shape;246;p23"/>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47" name="Google Shape;247;p23"/>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48" name="Google Shape;248;p23"/>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49" name="Google Shape;249;p23"/>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50" name="Google Shape;250;p23"/>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1" name="Google Shape;251;p23"/>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2" name="Google Shape;252;p23"/>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53" name="Google Shape;253;p23"/>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54" name="Google Shape;254;p23"/>
          <p:cNvCxnSpPr>
            <a:endCxn id="247"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55" name="Google Shape;255;p23"/>
          <p:cNvCxnSpPr>
            <a:endCxn id="248"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56" name="Google Shape;256;p23"/>
          <p:cNvCxnSpPr>
            <a:endCxn id="249"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57" name="Google Shape;257;p23"/>
          <p:cNvCxnSpPr>
            <a:endCxn id="250"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58" name="Google Shape;258;p23"/>
          <p:cNvCxnSpPr>
            <a:endCxn id="252"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59" name="Google Shape;259;p23"/>
          <p:cNvCxnSpPr>
            <a:endCxn id="253"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60" name="Google Shape;260;p23"/>
          <p:cNvCxnSpPr>
            <a:endCxn id="251"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sp>
        <p:nvSpPr>
          <p:cNvPr id="261" name="Google Shape;261;p23"/>
          <p:cNvSpPr txBox="1"/>
          <p:nvPr/>
        </p:nvSpPr>
        <p:spPr>
          <a:xfrm>
            <a:off x="2895600" y="1295400"/>
            <a:ext cx="1828800" cy="3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This is the</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D</a:t>
            </a:r>
            <a:r>
              <a:rPr i="1" lang="en" sz="1800">
                <a:latin typeface="Droid Serif"/>
                <a:ea typeface="Droid Serif"/>
                <a:cs typeface="Droid Serif"/>
                <a:sym typeface="Droid Serif"/>
              </a:rPr>
              <a:t>ocument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O</a:t>
            </a:r>
            <a:r>
              <a:rPr i="1" lang="en" sz="1800">
                <a:latin typeface="Droid Serif"/>
                <a:ea typeface="Droid Serif"/>
                <a:cs typeface="Droid Serif"/>
                <a:sym typeface="Droid Serif"/>
              </a:rPr>
              <a:t>bject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    </a:t>
            </a:r>
            <a:r>
              <a:rPr b="1" i="1" lang="en" sz="1800">
                <a:latin typeface="Droid Serif"/>
                <a:ea typeface="Droid Serif"/>
                <a:cs typeface="Droid Serif"/>
                <a:sym typeface="Droid Serif"/>
              </a:rPr>
              <a:t>M</a:t>
            </a:r>
            <a:r>
              <a:rPr i="1" lang="en" sz="1800">
                <a:latin typeface="Droid Serif"/>
                <a:ea typeface="Droid Serif"/>
                <a:cs typeface="Droid Serif"/>
                <a:sym typeface="Droid Serif"/>
              </a:rPr>
              <a:t>odel.</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The DOM</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is a tree!</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parents</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children</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siblings</a:t>
            </a:r>
            <a:endParaRPr i="1" sz="1800">
              <a:latin typeface="Droid Serif"/>
              <a:ea typeface="Droid Serif"/>
              <a:cs typeface="Droid Serif"/>
              <a:sym typeface="Droid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4"/>
          <p:cNvSpPr/>
          <p:nvPr/>
        </p:nvSpPr>
        <p:spPr>
          <a:xfrm>
            <a:off x="2819400" y="4114800"/>
            <a:ext cx="2667000" cy="533400"/>
          </a:xfrm>
          <a:prstGeom prst="leftRightArrow">
            <a:avLst>
              <a:gd fmla="val 50000" name="adj1"/>
              <a:gd fmla="val 50000" name="adj2"/>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5562600" y="4038600"/>
            <a:ext cx="1219200" cy="609600"/>
          </a:xfrm>
          <a:prstGeom prst="cube">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V8</a:t>
            </a:r>
            <a:endParaRPr>
              <a:latin typeface="Impact"/>
              <a:ea typeface="Impact"/>
              <a:cs typeface="Impact"/>
              <a:sym typeface="Impact"/>
            </a:endParaRPr>
          </a:p>
        </p:txBody>
      </p:sp>
      <p:sp>
        <p:nvSpPr>
          <p:cNvPr id="268" name="Google Shape;268;p24"/>
          <p:cNvSpPr/>
          <p:nvPr/>
        </p:nvSpPr>
        <p:spPr>
          <a:xfrm>
            <a:off x="3810000" y="2745300"/>
            <a:ext cx="4724400" cy="1445700"/>
          </a:xfrm>
          <a:prstGeom prst="downArrowCallout">
            <a:avLst>
              <a:gd fmla="val 16808" name="adj1"/>
              <a:gd fmla="val 17133" name="adj2"/>
              <a:gd fmla="val 15965" name="adj3"/>
              <a:gd fmla="val 73667" name="adj4"/>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DOM</a:t>
            </a:r>
            <a:endParaRPr b="1" sz="3600">
              <a:solidFill>
                <a:srgbClr val="434343"/>
              </a:solidFill>
              <a:latin typeface="Droid Sans"/>
              <a:ea typeface="Droid Sans"/>
              <a:cs typeface="Droid Sans"/>
              <a:sym typeface="Droid Sans"/>
            </a:endParaRPr>
          </a:p>
        </p:txBody>
      </p:sp>
      <p:sp>
        <p:nvSpPr>
          <p:cNvPr id="271" name="Google Shape;271;p24"/>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72" name="Google Shape;272;p24"/>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73" name="Google Shape;273;p24"/>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74" name="Google Shape;274;p24"/>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75" name="Google Shape;275;p24"/>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6" name="Google Shape;276;p24"/>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7" name="Google Shape;277;p24"/>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78" name="Google Shape;278;p24"/>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79" name="Google Shape;279;p24"/>
          <p:cNvCxnSpPr>
            <a:endCxn id="272"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280" name="Google Shape;280;p24"/>
          <p:cNvCxnSpPr>
            <a:endCxn id="273"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281" name="Google Shape;281;p24"/>
          <p:cNvCxnSpPr>
            <a:endCxn id="274"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282" name="Google Shape;282;p24"/>
          <p:cNvCxnSpPr>
            <a:endCxn id="275"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283" name="Google Shape;283;p24"/>
          <p:cNvCxnSpPr>
            <a:endCxn id="277"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284" name="Google Shape;284;p24"/>
          <p:cNvCxnSpPr>
            <a:endCxn id="278"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285" name="Google Shape;285;p24"/>
          <p:cNvCxnSpPr>
            <a:endCxn id="276"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sp>
        <p:nvSpPr>
          <p:cNvPr id="286" name="Google Shape;286;p24"/>
          <p:cNvSpPr txBox="1"/>
          <p:nvPr/>
        </p:nvSpPr>
        <p:spPr>
          <a:xfrm>
            <a:off x="2819400" y="1143000"/>
            <a:ext cx="5715000" cy="17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latin typeface="Droid Serif"/>
                <a:ea typeface="Droid Serif"/>
                <a:cs typeface="Droid Serif"/>
                <a:sym typeface="Droid Serif"/>
              </a:rPr>
              <a:t>The DOM is both</a:t>
            </a:r>
            <a:endParaRPr i="1" sz="1800">
              <a:latin typeface="Droid Serif"/>
              <a:ea typeface="Droid Serif"/>
              <a:cs typeface="Droid Serif"/>
              <a:sym typeface="Droid Serif"/>
            </a:endParaRPr>
          </a:p>
          <a:p>
            <a:pPr indent="-342900" lvl="0" marL="457200" rtl="0" algn="l">
              <a:lnSpc>
                <a:spcPct val="115000"/>
              </a:lnSpc>
              <a:spcBef>
                <a:spcPts val="0"/>
              </a:spcBef>
              <a:spcAft>
                <a:spcPts val="0"/>
              </a:spcAft>
              <a:buSzPts val="1800"/>
              <a:buFont typeface="Droid Serif"/>
              <a:buChar char="●"/>
            </a:pPr>
            <a:r>
              <a:rPr i="1" lang="en" sz="1800">
                <a:latin typeface="Droid Serif"/>
                <a:ea typeface="Droid Serif"/>
                <a:cs typeface="Droid Serif"/>
                <a:sym typeface="Droid Serif"/>
              </a:rPr>
              <a:t>Chrome's internal representation</a:t>
            </a:r>
            <a:br>
              <a:rPr i="1" lang="en" sz="1800">
                <a:latin typeface="Droid Serif"/>
                <a:ea typeface="Droid Serif"/>
                <a:cs typeface="Droid Serif"/>
                <a:sym typeface="Droid Serif"/>
              </a:rPr>
            </a:br>
            <a:r>
              <a:rPr i="1" lang="en" sz="1800">
                <a:latin typeface="Droid Serif"/>
                <a:ea typeface="Droid Serif"/>
                <a:cs typeface="Droid Serif"/>
                <a:sym typeface="Droid Serif"/>
              </a:rPr>
              <a:t>    AND</a:t>
            </a:r>
            <a:endParaRPr i="1" sz="1800">
              <a:latin typeface="Droid Serif"/>
              <a:ea typeface="Droid Serif"/>
              <a:cs typeface="Droid Serif"/>
              <a:sym typeface="Droid Serif"/>
            </a:endParaRPr>
          </a:p>
          <a:p>
            <a:pPr indent="-342900" lvl="0" marL="457200" rtl="0" algn="l">
              <a:lnSpc>
                <a:spcPct val="115000"/>
              </a:lnSpc>
              <a:spcBef>
                <a:spcPts val="0"/>
              </a:spcBef>
              <a:spcAft>
                <a:spcPts val="0"/>
              </a:spcAft>
              <a:buSzPts val="1800"/>
              <a:buFont typeface="Droid Serif"/>
              <a:buChar char="●"/>
            </a:pPr>
            <a:r>
              <a:rPr i="1" lang="en" sz="1800">
                <a:latin typeface="Droid Serif"/>
                <a:ea typeface="Droid Serif"/>
                <a:cs typeface="Droid Serif"/>
                <a:sym typeface="Droid Serif"/>
              </a:rPr>
              <a:t>the API exposed to JavaScript</a:t>
            </a:r>
            <a:endParaRPr i="1" sz="1800">
              <a:latin typeface="Droid Serif"/>
              <a:ea typeface="Droid Serif"/>
              <a:cs typeface="Droid Serif"/>
              <a:sym typeface="Droid Serif"/>
            </a:endParaRPr>
          </a:p>
        </p:txBody>
      </p:sp>
      <p:sp>
        <p:nvSpPr>
          <p:cNvPr id="287" name="Google Shape;287;p24"/>
          <p:cNvSpPr txBox="1"/>
          <p:nvPr/>
        </p:nvSpPr>
        <p:spPr>
          <a:xfrm>
            <a:off x="3810000" y="2745300"/>
            <a:ext cx="4924200" cy="10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div = document.body.firstChild;</a:t>
            </a:r>
            <a:endParaRPr>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p2 = div.childNodes[1];</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p2.appendChild(document.createElement(</a:t>
            </a:r>
            <a:r>
              <a:rPr lang="en">
                <a:solidFill>
                  <a:srgbClr val="45818E"/>
                </a:solidFill>
                <a:latin typeface="Consolas"/>
                <a:ea typeface="Consolas"/>
                <a:cs typeface="Consolas"/>
                <a:sym typeface="Consolas"/>
              </a:rPr>
              <a:t>"span"</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p2.foo = {arbitrary: </a:t>
            </a:r>
            <a:r>
              <a:rPr lang="en">
                <a:solidFill>
                  <a:srgbClr val="45818E"/>
                </a:solidFill>
                <a:latin typeface="Consolas"/>
                <a:ea typeface="Consolas"/>
                <a:cs typeface="Consolas"/>
                <a:sym typeface="Consolas"/>
              </a:rPr>
              <a:t>"state"</a:t>
            </a:r>
            <a:r>
              <a:rPr lang="en">
                <a:latin typeface="Consolas"/>
                <a:ea typeface="Consolas"/>
                <a:cs typeface="Consolas"/>
                <a:sym typeface="Consolas"/>
              </a:rPr>
              <a:t>};</a:t>
            </a:r>
            <a:endParaRPr>
              <a:latin typeface="Consolas"/>
              <a:ea typeface="Consolas"/>
              <a:cs typeface="Consolas"/>
              <a:sym typeface="Consolas"/>
            </a:endParaRPr>
          </a:p>
        </p:txBody>
      </p:sp>
      <p:sp>
        <p:nvSpPr>
          <p:cNvPr id="288" name="Google Shape;288;p24"/>
          <p:cNvSpPr txBox="1"/>
          <p:nvPr/>
        </p:nvSpPr>
        <p:spPr>
          <a:xfrm>
            <a:off x="3429000" y="4191000"/>
            <a:ext cx="1143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[bindings]</a:t>
            </a:r>
            <a:endParaRPr i="1">
              <a:latin typeface="Droid Serif"/>
              <a:ea typeface="Droid Serif"/>
              <a:cs typeface="Droid Serif"/>
              <a:sym typeface="Droid Serif"/>
            </a:endParaRPr>
          </a:p>
        </p:txBody>
      </p:sp>
      <p:sp>
        <p:nvSpPr>
          <p:cNvPr id="289" name="Google Shape;289;p24"/>
          <p:cNvSpPr txBox="1"/>
          <p:nvPr/>
        </p:nvSpPr>
        <p:spPr>
          <a:xfrm>
            <a:off x="7949025" y="3810000"/>
            <a:ext cx="636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erif"/>
                <a:ea typeface="Droid Serif"/>
                <a:cs typeface="Droid Serif"/>
                <a:sym typeface="Droid Serif"/>
              </a:rPr>
              <a:t>[ JS ]</a:t>
            </a:r>
            <a:endParaRPr b="1">
              <a:latin typeface="Droid Serif"/>
              <a:ea typeface="Droid Serif"/>
              <a:cs typeface="Droid Serif"/>
              <a:sym typeface="Droid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296" name="Google Shape;296;p25"/>
          <p:cNvSpPr txBox="1"/>
          <p:nvPr/>
        </p:nvSpPr>
        <p:spPr>
          <a:xfrm>
            <a:off x="3334275" y="1244700"/>
            <a:ext cx="5248800" cy="11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Consolas"/>
                <a:ea typeface="Consolas"/>
                <a:cs typeface="Consolas"/>
                <a:sym typeface="Consolas"/>
              </a:rPr>
              <a:t>/* every &lt;p&gt; has red text */</a:t>
            </a:r>
            <a:endParaRPr sz="2400">
              <a:solidFill>
                <a:srgbClr val="38761D"/>
              </a:solidFill>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p </a:t>
            </a:r>
            <a:r>
              <a:rPr lang="en" sz="2400">
                <a:solidFill>
                  <a:srgbClr val="0000FF"/>
                </a:solidFill>
                <a:latin typeface="Consolas"/>
                <a:ea typeface="Consolas"/>
                <a:cs typeface="Consolas"/>
                <a:sym typeface="Consolas"/>
              </a:rPr>
              <a:t>{</a:t>
            </a:r>
            <a:r>
              <a:rPr lang="en" sz="2400">
                <a:latin typeface="Consolas"/>
                <a:ea typeface="Consolas"/>
                <a:cs typeface="Consolas"/>
                <a:sym typeface="Consolas"/>
              </a:rPr>
              <a:t> color: red </a:t>
            </a:r>
            <a:r>
              <a:rPr lang="en" sz="2400">
                <a:solidFill>
                  <a:srgbClr val="0000FF"/>
                </a:solidFill>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297" name="Google Shape;297;p25"/>
          <p:cNvSpPr txBox="1"/>
          <p:nvPr/>
        </p:nvSpPr>
        <p:spPr>
          <a:xfrm>
            <a:off x="457200" y="13716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98" name="Google Shape;298;p25"/>
          <p:cNvSpPr txBox="1"/>
          <p:nvPr/>
        </p:nvSpPr>
        <p:spPr>
          <a:xfrm>
            <a:off x="685800" y="1752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99" name="Google Shape;299;p25"/>
          <p:cNvSpPr txBox="1"/>
          <p:nvPr/>
        </p:nvSpPr>
        <p:spPr>
          <a:xfrm>
            <a:off x="914400" y="21336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00" name="Google Shape;300;p25"/>
          <p:cNvSpPr txBox="1"/>
          <p:nvPr/>
        </p:nvSpPr>
        <p:spPr>
          <a:xfrm>
            <a:off x="1143000" y="2514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01" name="Google Shape;301;p25"/>
          <p:cNvSpPr txBox="1"/>
          <p:nvPr/>
        </p:nvSpPr>
        <p:spPr>
          <a:xfrm>
            <a:off x="1371600" y="2895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2" name="Google Shape;302;p25"/>
          <p:cNvSpPr txBox="1"/>
          <p:nvPr/>
        </p:nvSpPr>
        <p:spPr>
          <a:xfrm>
            <a:off x="1371600" y="36576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3" name="Google Shape;303;p25"/>
          <p:cNvSpPr txBox="1"/>
          <p:nvPr/>
        </p:nvSpPr>
        <p:spPr>
          <a:xfrm>
            <a:off x="1600200" y="3276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04" name="Google Shape;304;p25"/>
          <p:cNvSpPr txBox="1"/>
          <p:nvPr/>
        </p:nvSpPr>
        <p:spPr>
          <a:xfrm>
            <a:off x="1600200" y="4038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05" name="Google Shape;305;p25"/>
          <p:cNvCxnSpPr>
            <a:endCxn id="298" idx="1"/>
          </p:cNvCxnSpPr>
          <p:nvPr/>
        </p:nvCxnSpPr>
        <p:spPr>
          <a:xfrm flipH="1" rot="-5400000">
            <a:off x="500400" y="17196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306" name="Google Shape;306;p25"/>
          <p:cNvCxnSpPr>
            <a:endCxn id="299" idx="1"/>
          </p:cNvCxnSpPr>
          <p:nvPr/>
        </p:nvCxnSpPr>
        <p:spPr>
          <a:xfrm flipH="1" rot="-5400000">
            <a:off x="722550" y="20941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307" name="Google Shape;307;p25"/>
          <p:cNvCxnSpPr>
            <a:endCxn id="300" idx="1"/>
          </p:cNvCxnSpPr>
          <p:nvPr/>
        </p:nvCxnSpPr>
        <p:spPr>
          <a:xfrm flipH="1" rot="-5400000">
            <a:off x="954300" y="24783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308" name="Google Shape;308;p25"/>
          <p:cNvCxnSpPr>
            <a:endCxn id="301" idx="1"/>
          </p:cNvCxnSpPr>
          <p:nvPr/>
        </p:nvCxnSpPr>
        <p:spPr>
          <a:xfrm flipH="1" rot="-5400000">
            <a:off x="1191000" y="28674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309" name="Google Shape;309;p25"/>
          <p:cNvCxnSpPr>
            <a:endCxn id="303" idx="1"/>
          </p:cNvCxnSpPr>
          <p:nvPr/>
        </p:nvCxnSpPr>
        <p:spPr>
          <a:xfrm flipH="1" rot="-5400000">
            <a:off x="1413150" y="32419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310" name="Google Shape;310;p25"/>
          <p:cNvCxnSpPr>
            <a:endCxn id="304" idx="1"/>
          </p:cNvCxnSpPr>
          <p:nvPr/>
        </p:nvCxnSpPr>
        <p:spPr>
          <a:xfrm flipH="1" rot="-5400000">
            <a:off x="1412400" y="40032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311" name="Google Shape;311;p25"/>
          <p:cNvCxnSpPr>
            <a:endCxn id="302" idx="1"/>
          </p:cNvCxnSpPr>
          <p:nvPr/>
        </p:nvCxnSpPr>
        <p:spPr>
          <a:xfrm flipH="1" rot="-5400000">
            <a:off x="814800" y="3253200"/>
            <a:ext cx="977100" cy="136500"/>
          </a:xfrm>
          <a:prstGeom prst="curvedConnector2">
            <a:avLst/>
          </a:prstGeom>
          <a:noFill/>
          <a:ln cap="flat" cmpd="sng" w="19050">
            <a:solidFill>
              <a:schemeClr val="dk2"/>
            </a:solidFill>
            <a:prstDash val="solid"/>
            <a:round/>
            <a:headEnd len="med" w="med" type="none"/>
            <a:tailEnd len="med" w="med" type="none"/>
          </a:ln>
        </p:spPr>
      </p:cxnSp>
      <p:cxnSp>
        <p:nvCxnSpPr>
          <p:cNvPr id="312" name="Google Shape;312;p25"/>
          <p:cNvCxnSpPr>
            <a:endCxn id="301" idx="3"/>
          </p:cNvCxnSpPr>
          <p:nvPr/>
        </p:nvCxnSpPr>
        <p:spPr>
          <a:xfrm flipH="1">
            <a:off x="1905000" y="2137800"/>
            <a:ext cx="1613400" cy="910200"/>
          </a:xfrm>
          <a:prstGeom prst="curvedConnector3">
            <a:avLst>
              <a:gd fmla="val 9289" name="adj1"/>
            </a:avLst>
          </a:prstGeom>
          <a:noFill/>
          <a:ln cap="flat" cmpd="sng" w="28575">
            <a:solidFill>
              <a:srgbClr val="3C78D8"/>
            </a:solidFill>
            <a:prstDash val="solid"/>
            <a:round/>
            <a:headEnd len="med" w="med" type="none"/>
            <a:tailEnd len="med" w="med" type="triangle"/>
          </a:ln>
        </p:spPr>
      </p:cxnSp>
      <p:cxnSp>
        <p:nvCxnSpPr>
          <p:cNvPr id="313" name="Google Shape;313;p25"/>
          <p:cNvCxnSpPr>
            <a:endCxn id="302" idx="3"/>
          </p:cNvCxnSpPr>
          <p:nvPr/>
        </p:nvCxnSpPr>
        <p:spPr>
          <a:xfrm rot="5400000">
            <a:off x="1867800" y="2167200"/>
            <a:ext cx="1680000" cy="1605600"/>
          </a:xfrm>
          <a:prstGeom prst="curvedConnector2">
            <a:avLst/>
          </a:prstGeom>
          <a:noFill/>
          <a:ln cap="flat" cmpd="sng" w="28575">
            <a:solidFill>
              <a:srgbClr val="3C78D8"/>
            </a:solidFill>
            <a:prstDash val="solid"/>
            <a:round/>
            <a:headEnd len="med" w="med" type="none"/>
            <a:tailEnd len="med" w="med" type="triangle"/>
          </a:ln>
        </p:spPr>
      </p:cxnSp>
      <p:sp>
        <p:nvSpPr>
          <p:cNvPr id="314" name="Google Shape;314;p25"/>
          <p:cNvSpPr txBox="1"/>
          <p:nvPr/>
        </p:nvSpPr>
        <p:spPr>
          <a:xfrm rot="-3518686">
            <a:off x="2967753" y="2855471"/>
            <a:ext cx="865968" cy="3850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selects</a:t>
            </a:r>
            <a:endParaRPr i="1">
              <a:latin typeface="Droid Serif"/>
              <a:ea typeface="Droid Serif"/>
              <a:cs typeface="Droid Serif"/>
              <a:sym typeface="Droid Serif"/>
            </a:endParaRPr>
          </a:p>
        </p:txBody>
      </p:sp>
      <p:pic>
        <p:nvPicPr>
          <p:cNvPr descr="Laptop-clipart-images-and-notebook-clip-art-photo-share-submit-2.png" id="315" name="Google Shape;315;p25"/>
          <p:cNvPicPr preferRelativeResize="0"/>
          <p:nvPr/>
        </p:nvPicPr>
        <p:blipFill>
          <a:blip r:embed="rId3">
            <a:alphaModFix/>
          </a:blip>
          <a:stretch>
            <a:fillRect/>
          </a:stretch>
        </p:blipFill>
        <p:spPr>
          <a:xfrm>
            <a:off x="5008766" y="2514599"/>
            <a:ext cx="3461155" cy="2239375"/>
          </a:xfrm>
          <a:prstGeom prst="rect">
            <a:avLst/>
          </a:prstGeom>
          <a:noFill/>
          <a:ln>
            <a:noFill/>
          </a:ln>
        </p:spPr>
      </p:pic>
      <p:sp>
        <p:nvSpPr>
          <p:cNvPr id="316" name="Google Shape;316;p25"/>
          <p:cNvSpPr txBox="1"/>
          <p:nvPr/>
        </p:nvSpPr>
        <p:spPr>
          <a:xfrm>
            <a:off x="5632600" y="3013525"/>
            <a:ext cx="13332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Times New Roman"/>
                <a:ea typeface="Times New Roman"/>
                <a:cs typeface="Times New Roman"/>
                <a:sym typeface="Times New Roman"/>
              </a:rPr>
              <a:t>hello</a:t>
            </a:r>
            <a:endParaRPr>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0000"/>
                </a:solidFill>
                <a:latin typeface="Times New Roman"/>
                <a:ea typeface="Times New Roman"/>
                <a:cs typeface="Times New Roman"/>
                <a:sym typeface="Times New Roman"/>
              </a:rPr>
              <a:t>world</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23" name="Google Shape;323;p26"/>
          <p:cNvSpPr txBox="1"/>
          <p:nvPr/>
        </p:nvSpPr>
        <p:spPr>
          <a:xfrm>
            <a:off x="5084750" y="1193475"/>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hello</a:t>
            </a:r>
            <a:endParaRPr b="1" sz="2400">
              <a:latin typeface="Times New Roman"/>
              <a:ea typeface="Times New Roman"/>
              <a:cs typeface="Times New Roman"/>
              <a:sym typeface="Times New Roman"/>
            </a:endParaRPr>
          </a:p>
        </p:txBody>
      </p:sp>
      <p:sp>
        <p:nvSpPr>
          <p:cNvPr id="324" name="Google Shape;324;p26"/>
          <p:cNvSpPr txBox="1"/>
          <p:nvPr/>
        </p:nvSpPr>
        <p:spPr>
          <a:xfrm>
            <a:off x="1259175" y="12447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font-weight: bold;</a:t>
            </a:r>
            <a:endParaRPr sz="1800">
              <a:latin typeface="Consolas"/>
              <a:ea typeface="Consolas"/>
              <a:cs typeface="Consolas"/>
              <a:sym typeface="Consolas"/>
            </a:endParaRPr>
          </a:p>
        </p:txBody>
      </p:sp>
      <p:sp>
        <p:nvSpPr>
          <p:cNvPr id="325" name="Google Shape;325;p26"/>
          <p:cNvSpPr txBox="1"/>
          <p:nvPr/>
        </p:nvSpPr>
        <p:spPr>
          <a:xfrm>
            <a:off x="1298600" y="19144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margin-left: 2cm;</a:t>
            </a:r>
            <a:endParaRPr sz="1800">
              <a:latin typeface="Consolas"/>
              <a:ea typeface="Consolas"/>
              <a:cs typeface="Consolas"/>
              <a:sym typeface="Consolas"/>
            </a:endParaRPr>
          </a:p>
        </p:txBody>
      </p:sp>
      <p:sp>
        <p:nvSpPr>
          <p:cNvPr id="326" name="Google Shape;326;p26"/>
          <p:cNvSpPr txBox="1"/>
          <p:nvPr/>
        </p:nvSpPr>
        <p:spPr>
          <a:xfrm>
            <a:off x="5999850" y="1841500"/>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27" name="Google Shape;327;p26"/>
          <p:cNvSpPr txBox="1"/>
          <p:nvPr/>
        </p:nvSpPr>
        <p:spPr>
          <a:xfrm>
            <a:off x="1298600" y="2584100"/>
            <a:ext cx="29457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outline: dashed blue;</a:t>
            </a:r>
            <a:endParaRPr sz="1800">
              <a:latin typeface="Consolas"/>
              <a:ea typeface="Consolas"/>
              <a:cs typeface="Consolas"/>
              <a:sym typeface="Consolas"/>
            </a:endParaRPr>
          </a:p>
        </p:txBody>
      </p:sp>
      <p:sp>
        <p:nvSpPr>
          <p:cNvPr id="328" name="Google Shape;328;p26"/>
          <p:cNvSpPr txBox="1"/>
          <p:nvPr/>
        </p:nvSpPr>
        <p:spPr>
          <a:xfrm>
            <a:off x="5139975" y="2489525"/>
            <a:ext cx="1278000" cy="569700"/>
          </a:xfrm>
          <a:prstGeom prst="rect">
            <a:avLst/>
          </a:prstGeom>
          <a:noFill/>
          <a:ln cap="flat" cmpd="sng" w="19050">
            <a:solidFill>
              <a:srgbClr val="0000FF"/>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29" name="Google Shape;329;p26"/>
          <p:cNvSpPr txBox="1"/>
          <p:nvPr/>
        </p:nvSpPr>
        <p:spPr>
          <a:xfrm>
            <a:off x="1298600" y="3253800"/>
            <a:ext cx="34311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transform: rotate(20deg);</a:t>
            </a:r>
            <a:endParaRPr sz="1800">
              <a:latin typeface="Consolas"/>
              <a:ea typeface="Consolas"/>
              <a:cs typeface="Consolas"/>
              <a:sym typeface="Consolas"/>
            </a:endParaRPr>
          </a:p>
        </p:txBody>
      </p:sp>
      <p:sp>
        <p:nvSpPr>
          <p:cNvPr id="330" name="Google Shape;330;p26"/>
          <p:cNvSpPr txBox="1"/>
          <p:nvPr/>
        </p:nvSpPr>
        <p:spPr>
          <a:xfrm rot="1164791">
            <a:off x="5139944" y="3333753"/>
            <a:ext cx="1278063" cy="56967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pic>
        <p:nvPicPr>
          <p:cNvPr descr="kitten2_1479489448041_7071161_ver1.0.jpg" id="331" name="Google Shape;331;p26"/>
          <p:cNvPicPr preferRelativeResize="0"/>
          <p:nvPr/>
        </p:nvPicPr>
        <p:blipFill>
          <a:blip r:embed="rId3">
            <a:alphaModFix/>
          </a:blip>
          <a:stretch>
            <a:fillRect/>
          </a:stretch>
        </p:blipFill>
        <p:spPr>
          <a:xfrm>
            <a:off x="5081625" y="3893750"/>
            <a:ext cx="1208888" cy="907800"/>
          </a:xfrm>
          <a:prstGeom prst="rect">
            <a:avLst/>
          </a:prstGeom>
          <a:noFill/>
          <a:ln>
            <a:noFill/>
          </a:ln>
        </p:spPr>
      </p:pic>
      <p:sp>
        <p:nvSpPr>
          <p:cNvPr id="332" name="Google Shape;332;p26"/>
          <p:cNvSpPr txBox="1"/>
          <p:nvPr/>
        </p:nvSpPr>
        <p:spPr>
          <a:xfrm>
            <a:off x="1298600" y="4012875"/>
            <a:ext cx="37200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background: url(kitten.jpg);</a:t>
            </a:r>
            <a:endParaRPr sz="1800">
              <a:latin typeface="Consolas"/>
              <a:ea typeface="Consolas"/>
              <a:cs typeface="Consolas"/>
              <a:sym typeface="Consolas"/>
            </a:endParaRPr>
          </a:p>
        </p:txBody>
      </p:sp>
      <p:sp>
        <p:nvSpPr>
          <p:cNvPr id="333" name="Google Shape;333;p26"/>
          <p:cNvSpPr txBox="1"/>
          <p:nvPr/>
        </p:nvSpPr>
        <p:spPr>
          <a:xfrm>
            <a:off x="5198325" y="3969525"/>
            <a:ext cx="12780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40" name="Google Shape;340;p27"/>
          <p:cNvSpPr txBox="1"/>
          <p:nvPr/>
        </p:nvSpPr>
        <p:spPr>
          <a:xfrm>
            <a:off x="446975" y="1331475"/>
            <a:ext cx="6968400" cy="3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Consolas"/>
                <a:ea typeface="Consolas"/>
                <a:cs typeface="Consolas"/>
                <a:sym typeface="Consolas"/>
              </a:rPr>
              <a:t>/* </a:t>
            </a:r>
            <a:r>
              <a:rPr i="1" lang="en" sz="1800">
                <a:solidFill>
                  <a:srgbClr val="38761D"/>
                </a:solidFill>
                <a:latin typeface="Droid Serif"/>
                <a:ea typeface="Droid Serif"/>
                <a:cs typeface="Droid Serif"/>
                <a:sym typeface="Droid Serif"/>
              </a:rPr>
              <a:t>every other  </a:t>
            </a:r>
            <a:r>
              <a:rPr lang="en" sz="1800">
                <a:solidFill>
                  <a:srgbClr val="38761D"/>
                </a:solidFill>
                <a:latin typeface="Consolas"/>
                <a:ea typeface="Consolas"/>
                <a:cs typeface="Consolas"/>
                <a:sym typeface="Consolas"/>
              </a:rPr>
              <a:t>&lt;p&gt;</a:t>
            </a:r>
            <a:r>
              <a:rPr i="1" lang="en" sz="1800">
                <a:solidFill>
                  <a:srgbClr val="38761D"/>
                </a:solidFill>
                <a:latin typeface="Droid Serif"/>
                <a:ea typeface="Droid Serif"/>
                <a:cs typeface="Droid Serif"/>
                <a:sym typeface="Droid Serif"/>
              </a:rPr>
              <a:t>  in any  </a:t>
            </a:r>
            <a:r>
              <a:rPr lang="en" sz="1800">
                <a:solidFill>
                  <a:srgbClr val="38761D"/>
                </a:solidFill>
                <a:latin typeface="Consolas"/>
                <a:ea typeface="Consolas"/>
                <a:cs typeface="Consolas"/>
                <a:sym typeface="Consolas"/>
              </a:rPr>
              <a:t>&lt;div&gt;</a:t>
            </a:r>
            <a:r>
              <a:rPr i="1" lang="en" sz="1800">
                <a:solidFill>
                  <a:srgbClr val="38761D"/>
                </a:solidFill>
                <a:latin typeface="Droid Serif"/>
                <a:ea typeface="Droid Serif"/>
                <a:cs typeface="Droid Serif"/>
                <a:sym typeface="Droid Serif"/>
              </a:rPr>
              <a:t>  without  </a:t>
            </a:r>
            <a:r>
              <a:rPr lang="en" sz="1800">
                <a:solidFill>
                  <a:srgbClr val="38761D"/>
                </a:solidFill>
                <a:latin typeface="Consolas"/>
                <a:ea typeface="Consolas"/>
                <a:cs typeface="Consolas"/>
                <a:sym typeface="Consolas"/>
              </a:rPr>
              <a:t>class="foo"</a:t>
            </a:r>
            <a:r>
              <a:rPr lang="en" sz="2400">
                <a:solidFill>
                  <a:srgbClr val="38761D"/>
                </a:solidFill>
                <a:latin typeface="Consolas"/>
                <a:ea typeface="Consolas"/>
                <a:cs typeface="Consolas"/>
                <a:sym typeface="Consolas"/>
              </a:rPr>
              <a:t> */</a:t>
            </a:r>
            <a:endParaRPr sz="2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solidFill>
                  <a:srgbClr val="0000FF"/>
                </a:solidFill>
                <a:latin typeface="Consolas"/>
                <a:ea typeface="Consolas"/>
                <a:cs typeface="Consolas"/>
                <a:sym typeface="Consolas"/>
              </a:rPr>
              <a:t>div</a:t>
            </a:r>
            <a:r>
              <a:rPr lang="en" sz="2400">
                <a:solidFill>
                  <a:srgbClr val="980000"/>
                </a:solidFill>
                <a:latin typeface="Consolas"/>
                <a:ea typeface="Consolas"/>
                <a:cs typeface="Consolas"/>
                <a:sym typeface="Consolas"/>
              </a:rPr>
              <a:t>:not</a:t>
            </a:r>
            <a:r>
              <a:rPr lang="en" sz="2400">
                <a:latin typeface="Consolas"/>
                <a:ea typeface="Consolas"/>
                <a:cs typeface="Consolas"/>
                <a:sym typeface="Consolas"/>
              </a:rPr>
              <a:t>(.foo) &gt; </a:t>
            </a:r>
            <a:r>
              <a:rPr lang="en" sz="2400">
                <a:solidFill>
                  <a:srgbClr val="0000FF"/>
                </a:solidFill>
                <a:latin typeface="Consolas"/>
                <a:ea typeface="Consolas"/>
                <a:cs typeface="Consolas"/>
                <a:sym typeface="Consolas"/>
              </a:rPr>
              <a:t>p</a:t>
            </a:r>
            <a:r>
              <a:rPr lang="en" sz="2400">
                <a:solidFill>
                  <a:srgbClr val="980000"/>
                </a:solidFill>
                <a:latin typeface="Consolas"/>
                <a:ea typeface="Consolas"/>
                <a:cs typeface="Consolas"/>
                <a:sym typeface="Consolas"/>
              </a:rPr>
              <a:t>:nth-of-type</a:t>
            </a:r>
            <a:r>
              <a:rPr lang="en" sz="2400">
                <a:latin typeface="Consolas"/>
                <a:ea typeface="Consolas"/>
                <a:cs typeface="Consolas"/>
                <a:sym typeface="Consolas"/>
              </a:rPr>
              <a:t>(2n) {</a:t>
            </a:r>
            <a:endParaRPr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latin typeface="Consolas"/>
                <a:ea typeface="Consolas"/>
                <a:cs typeface="Consolas"/>
                <a:sym typeface="Consolas"/>
              </a:rPr>
              <a:t>  color: red </a:t>
            </a:r>
            <a:r>
              <a:rPr lang="en" sz="2400">
                <a:solidFill>
                  <a:srgbClr val="980000"/>
                </a:solidFill>
                <a:latin typeface="Consolas"/>
                <a:ea typeface="Consolas"/>
                <a:cs typeface="Consolas"/>
                <a:sym typeface="Consolas"/>
              </a:rPr>
              <a:t>!important</a:t>
            </a: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t/>
            </a:r>
            <a:endParaRPr sz="2400">
              <a:latin typeface="Consolas"/>
              <a:ea typeface="Consolas"/>
              <a:cs typeface="Consolas"/>
              <a:sym typeface="Consolas"/>
            </a:endParaRPr>
          </a:p>
          <a:p>
            <a:pPr indent="0" lvl="0" marL="0" rtl="0" algn="l">
              <a:spcBef>
                <a:spcPts val="0"/>
              </a:spcBef>
              <a:spcAft>
                <a:spcPts val="0"/>
              </a:spcAft>
              <a:buNone/>
            </a:pPr>
            <a:r>
              <a:rPr lang="en" sz="2400">
                <a:solidFill>
                  <a:srgbClr val="0000FF"/>
                </a:solidFill>
                <a:latin typeface="Consolas"/>
                <a:ea typeface="Consolas"/>
                <a:cs typeface="Consolas"/>
                <a:sym typeface="Consolas"/>
              </a:rPr>
              <a:t>p</a:t>
            </a:r>
            <a:r>
              <a:rPr lang="en" sz="2400">
                <a:latin typeface="Consolas"/>
                <a:ea typeface="Consolas"/>
                <a:cs typeface="Consolas"/>
                <a:sym typeface="Consolas"/>
              </a:rPr>
              <a:t> {</a:t>
            </a:r>
            <a:endParaRPr sz="2400">
              <a:latin typeface="Consolas"/>
              <a:ea typeface="Consolas"/>
              <a:cs typeface="Consolas"/>
              <a:sym typeface="Consolas"/>
            </a:endParaRPr>
          </a:p>
          <a:p>
            <a:pPr indent="0" lvl="0" marL="0" rtl="0" algn="l">
              <a:spcBef>
                <a:spcPts val="0"/>
              </a:spcBef>
              <a:spcAft>
                <a:spcPts val="0"/>
              </a:spcAft>
              <a:buNone/>
            </a:pPr>
            <a:r>
              <a:rPr lang="en" sz="2400">
                <a:latin typeface="Consolas"/>
                <a:ea typeface="Consolas"/>
                <a:cs typeface="Consolas"/>
                <a:sym typeface="Consolas"/>
              </a:rPr>
              <a:t>  color: blue;</a:t>
            </a:r>
            <a:endParaRPr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400">
                <a:latin typeface="Consolas"/>
                <a:ea typeface="Consolas"/>
                <a:cs typeface="Consolas"/>
                <a:sym typeface="Consolas"/>
              </a:rPr>
              <a:t>}</a:t>
            </a:r>
            <a:endParaRPr sz="2400">
              <a:latin typeface="Consolas"/>
              <a:ea typeface="Consolas"/>
              <a:cs typeface="Consolas"/>
              <a:sym typeface="Consolas"/>
            </a:endParaRPr>
          </a:p>
          <a:p>
            <a:pPr indent="0" lvl="0" marL="0" rtl="0" algn="l">
              <a:spcBef>
                <a:spcPts val="0"/>
              </a:spcBef>
              <a:spcAft>
                <a:spcPts val="0"/>
              </a:spcAft>
              <a:buNone/>
            </a:pPr>
            <a:r>
              <a:t/>
            </a:r>
            <a:endParaRPr sz="2400">
              <a:latin typeface="Consolas"/>
              <a:ea typeface="Consolas"/>
              <a:cs typeface="Consolas"/>
              <a:sym typeface="Consolas"/>
            </a:endParaRPr>
          </a:p>
        </p:txBody>
      </p:sp>
      <p:sp>
        <p:nvSpPr>
          <p:cNvPr id="341" name="Google Shape;341;p27"/>
          <p:cNvSpPr txBox="1"/>
          <p:nvPr/>
        </p:nvSpPr>
        <p:spPr>
          <a:xfrm>
            <a:off x="4748700" y="3295100"/>
            <a:ext cx="3518700" cy="104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selectors can be complex!</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declarations may conflict!</a:t>
            </a:r>
            <a:endParaRPr i="1" sz="1800">
              <a:latin typeface="Droid Serif"/>
              <a:ea typeface="Droid Serif"/>
              <a:cs typeface="Droid Serif"/>
              <a:sym typeface="Droid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8"/>
          <p:cNvSpPr/>
          <p:nvPr/>
        </p:nvSpPr>
        <p:spPr>
          <a:xfrm>
            <a:off x="7848600" y="1461000"/>
            <a:ext cx="457200" cy="685800"/>
          </a:xfrm>
          <a:prstGeom prst="downArrow">
            <a:avLst>
              <a:gd fmla="val 50000" name="adj1"/>
              <a:gd fmla="val 32288"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49" name="Google Shape;349;p28"/>
          <p:cNvSpPr txBox="1"/>
          <p:nvPr/>
        </p:nvSpPr>
        <p:spPr>
          <a:xfrm>
            <a:off x="2895600" y="1371600"/>
            <a:ext cx="2057400" cy="1600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div</a:t>
            </a:r>
            <a:r>
              <a:rPr lang="en" sz="1000">
                <a:solidFill>
                  <a:srgbClr val="980000"/>
                </a:solidFill>
                <a:latin typeface="Consolas"/>
                <a:ea typeface="Consolas"/>
                <a:cs typeface="Consolas"/>
                <a:sym typeface="Consolas"/>
              </a:rPr>
              <a:t>:not</a:t>
            </a:r>
            <a:r>
              <a:rPr lang="en" sz="1000">
                <a:solidFill>
                  <a:schemeClr val="dk1"/>
                </a:solidFill>
                <a:latin typeface="Consolas"/>
                <a:ea typeface="Consolas"/>
                <a:cs typeface="Consolas"/>
                <a:sym typeface="Consolas"/>
              </a:rPr>
              <a:t>(.foo) &gt; </a:t>
            </a: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color: red </a:t>
            </a:r>
            <a:r>
              <a:rPr lang="en" sz="1000">
                <a:solidFill>
                  <a:srgbClr val="980000"/>
                </a:solidFill>
                <a:latin typeface="Consolas"/>
                <a:ea typeface="Consolas"/>
                <a:cs typeface="Consolas"/>
                <a:sym typeface="Consolas"/>
              </a:rPr>
              <a:t>!important</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margin: 0;</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border-left-color: blue;</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t/>
            </a:r>
            <a:endParaRPr sz="1000">
              <a:solidFill>
                <a:srgbClr val="38761D"/>
              </a:solidFill>
              <a:latin typeface="Consolas"/>
              <a:ea typeface="Consolas"/>
              <a:cs typeface="Consolas"/>
              <a:sym typeface="Consolas"/>
            </a:endParaRPr>
          </a:p>
        </p:txBody>
      </p:sp>
      <p:sp>
        <p:nvSpPr>
          <p:cNvPr id="350" name="Google Shape;350;p28"/>
          <p:cNvSpPr txBox="1"/>
          <p:nvPr/>
        </p:nvSpPr>
        <p:spPr>
          <a:xfrm>
            <a:off x="737100" y="1361700"/>
            <a:ext cx="14727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CSS</a:t>
            </a:r>
            <a:r>
              <a:rPr b="1" lang="en" sz="1800">
                <a:latin typeface="Consolas"/>
                <a:ea typeface="Consolas"/>
                <a:cs typeface="Consolas"/>
                <a:sym typeface="Consolas"/>
              </a:rPr>
              <a:t>Parser</a:t>
            </a:r>
            <a:endParaRPr b="1" sz="1800">
              <a:solidFill>
                <a:srgbClr val="0000FF"/>
              </a:solidFill>
              <a:latin typeface="Consolas"/>
              <a:ea typeface="Consolas"/>
              <a:cs typeface="Consolas"/>
              <a:sym typeface="Consolas"/>
            </a:endParaRPr>
          </a:p>
        </p:txBody>
      </p:sp>
      <p:sp>
        <p:nvSpPr>
          <p:cNvPr id="351" name="Google Shape;351;p28"/>
          <p:cNvSpPr txBox="1"/>
          <p:nvPr/>
        </p:nvSpPr>
        <p:spPr>
          <a:xfrm>
            <a:off x="762000" y="2362200"/>
            <a:ext cx="1752600" cy="9144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352" name="Google Shape;352;p28"/>
          <p:cNvSpPr txBox="1"/>
          <p:nvPr/>
        </p:nvSpPr>
        <p:spPr>
          <a:xfrm>
            <a:off x="990600" y="27432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ans"/>
              <a:ea typeface="Droid Sans"/>
              <a:cs typeface="Droid Sans"/>
              <a:sym typeface="Droid Sans"/>
            </a:endParaRPr>
          </a:p>
        </p:txBody>
      </p:sp>
      <p:cxnSp>
        <p:nvCxnSpPr>
          <p:cNvPr id="353" name="Google Shape;353;p28"/>
          <p:cNvCxnSpPr>
            <a:stCxn id="350" idx="2"/>
            <a:endCxn id="351" idx="0"/>
          </p:cNvCxnSpPr>
          <p:nvPr/>
        </p:nvCxnSpPr>
        <p:spPr>
          <a:xfrm>
            <a:off x="1473450" y="1828800"/>
            <a:ext cx="165000" cy="533400"/>
          </a:xfrm>
          <a:prstGeom prst="straightConnector1">
            <a:avLst/>
          </a:prstGeom>
          <a:noFill/>
          <a:ln cap="flat" cmpd="sng" w="19050">
            <a:solidFill>
              <a:schemeClr val="dk2"/>
            </a:solidFill>
            <a:prstDash val="solid"/>
            <a:round/>
            <a:headEnd len="med" w="med" type="none"/>
            <a:tailEnd len="med" w="med" type="triangle"/>
          </a:ln>
        </p:spPr>
      </p:cxnSp>
      <p:sp>
        <p:nvSpPr>
          <p:cNvPr id="354" name="Google Shape;354;p28"/>
          <p:cNvSpPr txBox="1"/>
          <p:nvPr/>
        </p:nvSpPr>
        <p:spPr>
          <a:xfrm>
            <a:off x="838200" y="1828800"/>
            <a:ext cx="6858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355" name="Google Shape;355;p28"/>
          <p:cNvSpPr txBox="1"/>
          <p:nvPr/>
        </p:nvSpPr>
        <p:spPr>
          <a:xfrm>
            <a:off x="1066800" y="28194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StyleRule</a:t>
            </a:r>
            <a:endParaRPr>
              <a:latin typeface="Droid Sans"/>
              <a:ea typeface="Droid Sans"/>
              <a:cs typeface="Droid Sans"/>
              <a:sym typeface="Droid Sans"/>
            </a:endParaRPr>
          </a:p>
        </p:txBody>
      </p:sp>
      <p:sp>
        <p:nvSpPr>
          <p:cNvPr id="356" name="Google Shape;356;p28"/>
          <p:cNvSpPr txBox="1"/>
          <p:nvPr/>
        </p:nvSpPr>
        <p:spPr>
          <a:xfrm>
            <a:off x="3124200" y="3276600"/>
            <a:ext cx="2286000" cy="14478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CSSPropertyValueSet</a:t>
            </a:r>
            <a:endParaRPr>
              <a:solidFill>
                <a:srgbClr val="0000FF"/>
              </a:solidFill>
              <a:latin typeface="Droid Sans"/>
              <a:ea typeface="Droid Sans"/>
              <a:cs typeface="Droid Sans"/>
              <a:sym typeface="Droid Sans"/>
            </a:endParaRPr>
          </a:p>
        </p:txBody>
      </p:sp>
      <p:sp>
        <p:nvSpPr>
          <p:cNvPr id="357" name="Google Shape;357;p28"/>
          <p:cNvSpPr txBox="1"/>
          <p:nvPr/>
        </p:nvSpPr>
        <p:spPr>
          <a:xfrm>
            <a:off x="3352800" y="3657600"/>
            <a:ext cx="1828800" cy="83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Droid Sans"/>
              <a:ea typeface="Droid Sans"/>
              <a:cs typeface="Droid Sans"/>
              <a:sym typeface="Droid Sans"/>
            </a:endParaRPr>
          </a:p>
        </p:txBody>
      </p:sp>
      <p:sp>
        <p:nvSpPr>
          <p:cNvPr id="358" name="Google Shape;358;p28"/>
          <p:cNvSpPr txBox="1"/>
          <p:nvPr/>
        </p:nvSpPr>
        <p:spPr>
          <a:xfrm>
            <a:off x="3429000" y="3733800"/>
            <a:ext cx="1828800" cy="83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CSSPropertyValue</a:t>
            </a:r>
            <a:endParaRPr>
              <a:solidFill>
                <a:srgbClr val="0000FF"/>
              </a:solidFill>
              <a:latin typeface="Droid Sans"/>
              <a:ea typeface="Droid Sans"/>
              <a:cs typeface="Droid Sans"/>
              <a:sym typeface="Droid Sans"/>
            </a:endParaRPr>
          </a:p>
        </p:txBody>
      </p:sp>
      <p:sp>
        <p:nvSpPr>
          <p:cNvPr id="359" name="Google Shape;359;p28"/>
          <p:cNvSpPr txBox="1"/>
          <p:nvPr/>
        </p:nvSpPr>
        <p:spPr>
          <a:xfrm>
            <a:off x="3810000" y="4045200"/>
            <a:ext cx="9906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666666"/>
                </a:solidFill>
                <a:latin typeface="Consolas"/>
                <a:ea typeface="Consolas"/>
                <a:cs typeface="Consolas"/>
                <a:sym typeface="Consolas"/>
              </a:rPr>
              <a:t>property_</a:t>
            </a:r>
            <a:endParaRPr sz="1000">
              <a:solidFill>
                <a:srgbClr val="666666"/>
              </a:solidFill>
              <a:latin typeface="Consolas"/>
              <a:ea typeface="Consolas"/>
              <a:cs typeface="Consolas"/>
              <a:sym typeface="Consolas"/>
            </a:endParaRPr>
          </a:p>
          <a:p>
            <a:pPr indent="0" lvl="0" marL="0" rtl="0" algn="r">
              <a:spcBef>
                <a:spcPts val="0"/>
              </a:spcBef>
              <a:spcAft>
                <a:spcPts val="0"/>
              </a:spcAft>
              <a:buNone/>
            </a:pPr>
            <a:r>
              <a:rPr lang="en" sz="1000">
                <a:solidFill>
                  <a:srgbClr val="666666"/>
                </a:solidFill>
                <a:latin typeface="Consolas"/>
                <a:ea typeface="Consolas"/>
                <a:cs typeface="Consolas"/>
                <a:sym typeface="Consolas"/>
              </a:rPr>
              <a:t>value_</a:t>
            </a:r>
            <a:endParaRPr sz="1000">
              <a:solidFill>
                <a:srgbClr val="666666"/>
              </a:solidFill>
              <a:latin typeface="Consolas"/>
              <a:ea typeface="Consolas"/>
              <a:cs typeface="Consolas"/>
              <a:sym typeface="Consolas"/>
            </a:endParaRPr>
          </a:p>
          <a:p>
            <a:pPr indent="0" lvl="0" marL="0" rtl="0" algn="r">
              <a:spcBef>
                <a:spcPts val="0"/>
              </a:spcBef>
              <a:spcAft>
                <a:spcPts val="0"/>
              </a:spcAft>
              <a:buNone/>
            </a:pPr>
            <a:r>
              <a:t/>
            </a:r>
            <a:endParaRPr sz="1000">
              <a:solidFill>
                <a:srgbClr val="666666"/>
              </a:solidFill>
              <a:latin typeface="Consolas"/>
              <a:ea typeface="Consolas"/>
              <a:cs typeface="Consolas"/>
              <a:sym typeface="Consolas"/>
            </a:endParaRPr>
          </a:p>
        </p:txBody>
      </p:sp>
      <p:sp>
        <p:nvSpPr>
          <p:cNvPr id="360" name="Google Shape;360;p28"/>
          <p:cNvSpPr txBox="1"/>
          <p:nvPr/>
        </p:nvSpPr>
        <p:spPr>
          <a:xfrm>
            <a:off x="5867400" y="3429000"/>
            <a:ext cx="1600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BorderLeftColor</a:t>
            </a:r>
            <a:endParaRPr>
              <a:solidFill>
                <a:srgbClr val="0000FF"/>
              </a:solidFill>
              <a:latin typeface="Droid Sans"/>
              <a:ea typeface="Droid Sans"/>
              <a:cs typeface="Droid Sans"/>
              <a:sym typeface="Droid Sans"/>
            </a:endParaRPr>
          </a:p>
        </p:txBody>
      </p:sp>
      <p:sp>
        <p:nvSpPr>
          <p:cNvPr id="361" name="Google Shape;361;p28"/>
          <p:cNvSpPr txBox="1"/>
          <p:nvPr/>
        </p:nvSpPr>
        <p:spPr>
          <a:xfrm>
            <a:off x="5867400" y="3810000"/>
            <a:ext cx="1600200" cy="914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CSSColorValue</a:t>
            </a:r>
            <a:endParaRPr>
              <a:solidFill>
                <a:srgbClr val="0000FF"/>
              </a:solidFill>
              <a:latin typeface="Droid Sans"/>
              <a:ea typeface="Droid Sans"/>
              <a:cs typeface="Droid Sans"/>
              <a:sym typeface="Droid Sans"/>
            </a:endParaRPr>
          </a:p>
        </p:txBody>
      </p:sp>
      <p:sp>
        <p:nvSpPr>
          <p:cNvPr id="362" name="Google Shape;362;p28"/>
          <p:cNvSpPr txBox="1"/>
          <p:nvPr/>
        </p:nvSpPr>
        <p:spPr>
          <a:xfrm>
            <a:off x="6096000" y="4191000"/>
            <a:ext cx="1219200" cy="3810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0x0000FFFF</a:t>
            </a:r>
            <a:endParaRPr>
              <a:solidFill>
                <a:srgbClr val="FFFFFF"/>
              </a:solidFill>
              <a:latin typeface="Consolas"/>
              <a:ea typeface="Consolas"/>
              <a:cs typeface="Consolas"/>
              <a:sym typeface="Consolas"/>
            </a:endParaRPr>
          </a:p>
        </p:txBody>
      </p:sp>
      <p:cxnSp>
        <p:nvCxnSpPr>
          <p:cNvPr id="363" name="Google Shape;363;p28"/>
          <p:cNvCxnSpPr/>
          <p:nvPr/>
        </p:nvCxnSpPr>
        <p:spPr>
          <a:xfrm>
            <a:off x="2190750" y="2984500"/>
            <a:ext cx="933300" cy="444600"/>
          </a:xfrm>
          <a:prstGeom prst="curvedConnector3">
            <a:avLst>
              <a:gd fmla="val 50000" name="adj1"/>
            </a:avLst>
          </a:prstGeom>
          <a:noFill/>
          <a:ln cap="flat" cmpd="sng" w="19050">
            <a:solidFill>
              <a:srgbClr val="666666"/>
            </a:solidFill>
            <a:prstDash val="solid"/>
            <a:round/>
            <a:headEnd len="med" w="med" type="oval"/>
            <a:tailEnd len="med" w="med" type="triangle"/>
          </a:ln>
        </p:spPr>
      </p:cxnSp>
      <p:cxnSp>
        <p:nvCxnSpPr>
          <p:cNvPr id="364" name="Google Shape;364;p28"/>
          <p:cNvCxnSpPr>
            <a:endCxn id="360" idx="1"/>
          </p:cNvCxnSpPr>
          <p:nvPr/>
        </p:nvCxnSpPr>
        <p:spPr>
          <a:xfrm flipH="1" rot="10800000">
            <a:off x="4799100" y="3581400"/>
            <a:ext cx="1068300" cy="639900"/>
          </a:xfrm>
          <a:prstGeom prst="curvedConnector3">
            <a:avLst>
              <a:gd fmla="val 50000" name="adj1"/>
            </a:avLst>
          </a:prstGeom>
          <a:noFill/>
          <a:ln cap="flat" cmpd="sng" w="19050">
            <a:solidFill>
              <a:srgbClr val="666666"/>
            </a:solidFill>
            <a:prstDash val="solid"/>
            <a:round/>
            <a:headEnd len="med" w="med" type="oval"/>
            <a:tailEnd len="med" w="med" type="triangle"/>
          </a:ln>
        </p:spPr>
      </p:cxnSp>
      <p:cxnSp>
        <p:nvCxnSpPr>
          <p:cNvPr id="365" name="Google Shape;365;p28"/>
          <p:cNvCxnSpPr>
            <a:endCxn id="350" idx="3"/>
          </p:cNvCxnSpPr>
          <p:nvPr/>
        </p:nvCxnSpPr>
        <p:spPr>
          <a:xfrm rot="10800000">
            <a:off x="2209800" y="1595250"/>
            <a:ext cx="685800" cy="4800"/>
          </a:xfrm>
          <a:prstGeom prst="straightConnector1">
            <a:avLst/>
          </a:prstGeom>
          <a:noFill/>
          <a:ln cap="flat" cmpd="sng" w="19050">
            <a:solidFill>
              <a:schemeClr val="dk2"/>
            </a:solidFill>
            <a:prstDash val="solid"/>
            <a:round/>
            <a:headEnd len="med" w="med" type="none"/>
            <a:tailEnd len="med" w="med" type="triangle"/>
          </a:ln>
        </p:spPr>
      </p:cxnSp>
      <p:cxnSp>
        <p:nvCxnSpPr>
          <p:cNvPr id="366" name="Google Shape;366;p28"/>
          <p:cNvCxnSpPr>
            <a:endCxn id="367" idx="0"/>
          </p:cNvCxnSpPr>
          <p:nvPr/>
        </p:nvCxnSpPr>
        <p:spPr>
          <a:xfrm rot="5400000">
            <a:off x="1612950" y="3138450"/>
            <a:ext cx="620700" cy="265200"/>
          </a:xfrm>
          <a:prstGeom prst="curvedConnector3">
            <a:avLst>
              <a:gd fmla="val 50000" name="adj1"/>
            </a:avLst>
          </a:prstGeom>
          <a:noFill/>
          <a:ln cap="flat" cmpd="sng" w="19050">
            <a:solidFill>
              <a:srgbClr val="666666"/>
            </a:solidFill>
            <a:prstDash val="solid"/>
            <a:round/>
            <a:headEnd len="med" w="med" type="oval"/>
            <a:tailEnd len="med" w="med" type="triangle"/>
          </a:ln>
        </p:spPr>
      </p:cxnSp>
      <p:sp>
        <p:nvSpPr>
          <p:cNvPr id="367" name="Google Shape;367;p28"/>
          <p:cNvSpPr txBox="1"/>
          <p:nvPr/>
        </p:nvSpPr>
        <p:spPr>
          <a:xfrm>
            <a:off x="990600" y="3581400"/>
            <a:ext cx="1600200" cy="9144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CSSSelectorList</a:t>
            </a:r>
            <a:endParaRPr>
              <a:solidFill>
                <a:srgbClr val="0000FF"/>
              </a:solidFill>
              <a:latin typeface="Droid Sans"/>
              <a:ea typeface="Droid Sans"/>
              <a:cs typeface="Droid Sans"/>
              <a:sym typeface="Droid Sans"/>
            </a:endParaRPr>
          </a:p>
        </p:txBody>
      </p:sp>
      <p:sp>
        <p:nvSpPr>
          <p:cNvPr id="368" name="Google Shape;368;p28"/>
          <p:cNvSpPr txBox="1"/>
          <p:nvPr/>
        </p:nvSpPr>
        <p:spPr>
          <a:xfrm>
            <a:off x="6400800" y="1156200"/>
            <a:ext cx="23622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onsolas"/>
                <a:ea typeface="Consolas"/>
                <a:cs typeface="Consolas"/>
                <a:sym typeface="Consolas"/>
              </a:rPr>
              <a:t>CSSProperties.json5</a:t>
            </a:r>
            <a:endParaRPr sz="1200">
              <a:solidFill>
                <a:srgbClr val="666666"/>
              </a:solidFill>
              <a:latin typeface="Consolas"/>
              <a:ea typeface="Consolas"/>
              <a:cs typeface="Consolas"/>
              <a:sym typeface="Consolas"/>
            </a:endParaRPr>
          </a:p>
        </p:txBody>
      </p:sp>
      <p:sp>
        <p:nvSpPr>
          <p:cNvPr id="369" name="Google Shape;369;p28"/>
          <p:cNvSpPr txBox="1"/>
          <p:nvPr/>
        </p:nvSpPr>
        <p:spPr>
          <a:xfrm>
            <a:off x="5943600" y="1620000"/>
            <a:ext cx="2819400" cy="2982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80000"/>
                </a:solidFill>
                <a:latin typeface="Consolas"/>
                <a:ea typeface="Consolas"/>
                <a:cs typeface="Consolas"/>
                <a:sym typeface="Consolas"/>
              </a:rPr>
              <a:t>make_css_property_subclasses.py</a:t>
            </a:r>
            <a:endParaRPr sz="1200">
              <a:solidFill>
                <a:srgbClr val="980000"/>
              </a:solidFill>
              <a:latin typeface="Consolas"/>
              <a:ea typeface="Consolas"/>
              <a:cs typeface="Consolas"/>
              <a:sym typeface="Consolas"/>
            </a:endParaRPr>
          </a:p>
        </p:txBody>
      </p:sp>
      <p:sp>
        <p:nvSpPr>
          <p:cNvPr id="370" name="Google Shape;370;p28"/>
          <p:cNvSpPr txBox="1"/>
          <p:nvPr/>
        </p:nvSpPr>
        <p:spPr>
          <a:xfrm>
            <a:off x="6705600" y="2064000"/>
            <a:ext cx="2057400" cy="37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onsolas"/>
                <a:ea typeface="Consolas"/>
                <a:cs typeface="Consolas"/>
                <a:sym typeface="Consolas"/>
              </a:rPr>
              <a:t>border_left_color.cc</a:t>
            </a:r>
            <a:endParaRPr sz="1200">
              <a:solidFill>
                <a:srgbClr val="666666"/>
              </a:solidFill>
              <a:latin typeface="Consolas"/>
              <a:ea typeface="Consolas"/>
              <a:cs typeface="Consolas"/>
              <a:sym typeface="Consolas"/>
            </a:endParaRPr>
          </a:p>
        </p:txBody>
      </p:sp>
      <p:cxnSp>
        <p:nvCxnSpPr>
          <p:cNvPr id="371" name="Google Shape;371;p28"/>
          <p:cNvCxnSpPr/>
          <p:nvPr/>
        </p:nvCxnSpPr>
        <p:spPr>
          <a:xfrm rot="10800000">
            <a:off x="7239000" y="2438400"/>
            <a:ext cx="0" cy="990600"/>
          </a:xfrm>
          <a:prstGeom prst="straightConnector1">
            <a:avLst/>
          </a:prstGeom>
          <a:noFill/>
          <a:ln cap="flat" cmpd="sng" w="19050">
            <a:solidFill>
              <a:srgbClr val="666666"/>
            </a:solidFill>
            <a:prstDash val="dot"/>
            <a:round/>
            <a:headEnd len="med" w="med" type="none"/>
            <a:tailEnd len="med" w="med" type="triangle"/>
          </a:ln>
        </p:spPr>
      </p:cxnSp>
      <p:sp>
        <p:nvSpPr>
          <p:cNvPr id="372" name="Google Shape;372;p28"/>
          <p:cNvSpPr txBox="1"/>
          <p:nvPr/>
        </p:nvSpPr>
        <p:spPr>
          <a:xfrm>
            <a:off x="1219200" y="39624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Droid Sans"/>
              <a:ea typeface="Droid Sans"/>
              <a:cs typeface="Droid Sans"/>
              <a:sym typeface="Droid Sans"/>
            </a:endParaRPr>
          </a:p>
        </p:txBody>
      </p:sp>
      <p:sp>
        <p:nvSpPr>
          <p:cNvPr id="373" name="Google Shape;373;p28"/>
          <p:cNvSpPr txBox="1"/>
          <p:nvPr/>
        </p:nvSpPr>
        <p:spPr>
          <a:xfrm>
            <a:off x="1295400" y="40386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CSSSelector</a:t>
            </a:r>
            <a:endParaRPr>
              <a:solidFill>
                <a:srgbClr val="0000FF"/>
              </a:solidFill>
              <a:latin typeface="Droid Sans"/>
              <a:ea typeface="Droid Sans"/>
              <a:cs typeface="Droid Sans"/>
              <a:sym typeface="Droid Sans"/>
            </a:endParaRPr>
          </a:p>
        </p:txBody>
      </p:sp>
      <p:cxnSp>
        <p:nvCxnSpPr>
          <p:cNvPr id="374" name="Google Shape;374;p28"/>
          <p:cNvCxnSpPr>
            <a:endCxn id="361" idx="1"/>
          </p:cNvCxnSpPr>
          <p:nvPr/>
        </p:nvCxnSpPr>
        <p:spPr>
          <a:xfrm flipH="1" rot="10800000">
            <a:off x="4794300" y="4267200"/>
            <a:ext cx="1073100" cy="98400"/>
          </a:xfrm>
          <a:prstGeom prst="curvedConnector3">
            <a:avLst>
              <a:gd fmla="val 50000" name="adj1"/>
            </a:avLst>
          </a:prstGeom>
          <a:noFill/>
          <a:ln cap="flat" cmpd="sng" w="19050">
            <a:solidFill>
              <a:srgbClr val="666666"/>
            </a:solidFill>
            <a:prstDash val="solid"/>
            <a:round/>
            <a:headEnd len="med" w="med" type="oval"/>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29"/>
          <p:cNvSpPr/>
          <p:nvPr/>
        </p:nvSpPr>
        <p:spPr>
          <a:xfrm>
            <a:off x="2483050" y="1447800"/>
            <a:ext cx="533400" cy="35814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sp>
        <p:nvSpPr>
          <p:cNvPr id="382" name="Google Shape;382;p29"/>
          <p:cNvSpPr txBox="1"/>
          <p:nvPr/>
        </p:nvSpPr>
        <p:spPr>
          <a:xfrm>
            <a:off x="304800" y="1724075"/>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383" name="Google Shape;383;p29"/>
          <p:cNvSpPr txBox="1"/>
          <p:nvPr/>
        </p:nvSpPr>
        <p:spPr>
          <a:xfrm>
            <a:off x="533400" y="21050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84" name="Google Shape;384;p29"/>
          <p:cNvSpPr txBox="1"/>
          <p:nvPr/>
        </p:nvSpPr>
        <p:spPr>
          <a:xfrm>
            <a:off x="762000" y="2486075"/>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85" name="Google Shape;385;p29"/>
          <p:cNvSpPr txBox="1"/>
          <p:nvPr/>
        </p:nvSpPr>
        <p:spPr>
          <a:xfrm>
            <a:off x="990600" y="2867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86" name="Google Shape;386;p29"/>
          <p:cNvSpPr txBox="1"/>
          <p:nvPr/>
        </p:nvSpPr>
        <p:spPr>
          <a:xfrm>
            <a:off x="1219200" y="32480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7" name="Google Shape;387;p29"/>
          <p:cNvSpPr txBox="1"/>
          <p:nvPr/>
        </p:nvSpPr>
        <p:spPr>
          <a:xfrm>
            <a:off x="1219200" y="4010075"/>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8" name="Google Shape;388;p29"/>
          <p:cNvSpPr txBox="1"/>
          <p:nvPr/>
        </p:nvSpPr>
        <p:spPr>
          <a:xfrm>
            <a:off x="1447800" y="3629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89" name="Google Shape;389;p29"/>
          <p:cNvSpPr txBox="1"/>
          <p:nvPr/>
        </p:nvSpPr>
        <p:spPr>
          <a:xfrm>
            <a:off x="1447800" y="439107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90" name="Google Shape;390;p29"/>
          <p:cNvCxnSpPr>
            <a:endCxn id="383" idx="1"/>
          </p:cNvCxnSpPr>
          <p:nvPr/>
        </p:nvCxnSpPr>
        <p:spPr>
          <a:xfrm flipH="1" rot="-5400000">
            <a:off x="348000" y="2072075"/>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391" name="Google Shape;391;p29"/>
          <p:cNvCxnSpPr>
            <a:endCxn id="384" idx="1"/>
          </p:cNvCxnSpPr>
          <p:nvPr/>
        </p:nvCxnSpPr>
        <p:spPr>
          <a:xfrm flipH="1" rot="-5400000">
            <a:off x="570150" y="2446625"/>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392" name="Google Shape;392;p29"/>
          <p:cNvCxnSpPr>
            <a:endCxn id="385" idx="1"/>
          </p:cNvCxnSpPr>
          <p:nvPr/>
        </p:nvCxnSpPr>
        <p:spPr>
          <a:xfrm flipH="1" rot="-5400000">
            <a:off x="801900" y="2830775"/>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393" name="Google Shape;393;p29"/>
          <p:cNvCxnSpPr>
            <a:endCxn id="386" idx="1"/>
          </p:cNvCxnSpPr>
          <p:nvPr/>
        </p:nvCxnSpPr>
        <p:spPr>
          <a:xfrm flipH="1" rot="-5400000">
            <a:off x="1038600" y="3219875"/>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394" name="Google Shape;394;p29"/>
          <p:cNvCxnSpPr>
            <a:endCxn id="388" idx="1"/>
          </p:cNvCxnSpPr>
          <p:nvPr/>
        </p:nvCxnSpPr>
        <p:spPr>
          <a:xfrm flipH="1" rot="-5400000">
            <a:off x="1260750" y="3594425"/>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395" name="Google Shape;395;p29"/>
          <p:cNvCxnSpPr>
            <a:endCxn id="389" idx="1"/>
          </p:cNvCxnSpPr>
          <p:nvPr/>
        </p:nvCxnSpPr>
        <p:spPr>
          <a:xfrm flipH="1" rot="-5400000">
            <a:off x="1260000" y="4355675"/>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396" name="Google Shape;396;p29"/>
          <p:cNvCxnSpPr>
            <a:endCxn id="387" idx="1"/>
          </p:cNvCxnSpPr>
          <p:nvPr/>
        </p:nvCxnSpPr>
        <p:spPr>
          <a:xfrm flipH="1" rot="-5400000">
            <a:off x="662400" y="3605675"/>
            <a:ext cx="977100" cy="136500"/>
          </a:xfrm>
          <a:prstGeom prst="curvedConnector2">
            <a:avLst/>
          </a:prstGeom>
          <a:noFill/>
          <a:ln cap="flat" cmpd="sng" w="19050">
            <a:solidFill>
              <a:schemeClr val="dk2"/>
            </a:solidFill>
            <a:prstDash val="solid"/>
            <a:round/>
            <a:headEnd len="med" w="med" type="none"/>
            <a:tailEnd len="med" w="med" type="none"/>
          </a:ln>
        </p:spPr>
      </p:cxnSp>
      <p:sp>
        <p:nvSpPr>
          <p:cNvPr id="397" name="Google Shape;397;p29"/>
          <p:cNvSpPr txBox="1"/>
          <p:nvPr/>
        </p:nvSpPr>
        <p:spPr>
          <a:xfrm>
            <a:off x="845950" y="1133100"/>
            <a:ext cx="29325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Document::</a:t>
            </a:r>
            <a:r>
              <a:rPr b="1" lang="en" sz="1800">
                <a:latin typeface="Consolas"/>
                <a:ea typeface="Consolas"/>
                <a:cs typeface="Consolas"/>
                <a:sym typeface="Consolas"/>
              </a:rPr>
              <a:t>UpdateStyle</a:t>
            </a:r>
            <a:endParaRPr b="1" sz="1800">
              <a:solidFill>
                <a:srgbClr val="0000FF"/>
              </a:solidFill>
              <a:latin typeface="Consolas"/>
              <a:ea typeface="Consolas"/>
              <a:cs typeface="Consolas"/>
              <a:sym typeface="Consolas"/>
            </a:endParaRPr>
          </a:p>
        </p:txBody>
      </p:sp>
      <p:sp>
        <p:nvSpPr>
          <p:cNvPr id="398" name="Google Shape;398;p29"/>
          <p:cNvSpPr txBox="1"/>
          <p:nvPr/>
        </p:nvSpPr>
        <p:spPr>
          <a:xfrm>
            <a:off x="2388850" y="17526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399" name="Google Shape;399;p29"/>
          <p:cNvSpPr txBox="1"/>
          <p:nvPr/>
        </p:nvSpPr>
        <p:spPr>
          <a:xfrm>
            <a:off x="2388850" y="2139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0" name="Google Shape;400;p29"/>
          <p:cNvSpPr txBox="1"/>
          <p:nvPr/>
        </p:nvSpPr>
        <p:spPr>
          <a:xfrm>
            <a:off x="2388850" y="2520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1" name="Google Shape;401;p29"/>
          <p:cNvSpPr txBox="1"/>
          <p:nvPr/>
        </p:nvSpPr>
        <p:spPr>
          <a:xfrm>
            <a:off x="2388850" y="2901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2" name="Google Shape;402;p29"/>
          <p:cNvSpPr txBox="1"/>
          <p:nvPr/>
        </p:nvSpPr>
        <p:spPr>
          <a:xfrm>
            <a:off x="2388850" y="3282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3" name="Google Shape;403;p29"/>
          <p:cNvSpPr txBox="1"/>
          <p:nvPr/>
        </p:nvSpPr>
        <p:spPr>
          <a:xfrm>
            <a:off x="2388850" y="36576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4" name="Google Shape;404;p29"/>
          <p:cNvSpPr txBox="1"/>
          <p:nvPr/>
        </p:nvSpPr>
        <p:spPr>
          <a:xfrm>
            <a:off x="2388850" y="4044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5" name="Google Shape;405;p29"/>
          <p:cNvSpPr txBox="1"/>
          <p:nvPr/>
        </p:nvSpPr>
        <p:spPr>
          <a:xfrm>
            <a:off x="2388850" y="4425900"/>
            <a:ext cx="1313400" cy="2223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cxnSp>
        <p:nvCxnSpPr>
          <p:cNvPr id="406" name="Google Shape;406;p29"/>
          <p:cNvCxnSpPr>
            <a:stCxn id="382" idx="3"/>
            <a:endCxn id="398" idx="1"/>
          </p:cNvCxnSpPr>
          <p:nvPr/>
        </p:nvCxnSpPr>
        <p:spPr>
          <a:xfrm flipH="1" rot="10800000">
            <a:off x="1738200" y="1863875"/>
            <a:ext cx="650700" cy="12600"/>
          </a:xfrm>
          <a:prstGeom prst="straightConnector1">
            <a:avLst/>
          </a:prstGeom>
          <a:noFill/>
          <a:ln cap="flat" cmpd="sng" w="9525">
            <a:solidFill>
              <a:schemeClr val="dk2"/>
            </a:solidFill>
            <a:prstDash val="solid"/>
            <a:round/>
            <a:headEnd len="med" w="med" type="none"/>
            <a:tailEnd len="med" w="med" type="triangle"/>
          </a:ln>
        </p:spPr>
      </p:cxnSp>
      <p:cxnSp>
        <p:nvCxnSpPr>
          <p:cNvPr id="407" name="Google Shape;407;p29"/>
          <p:cNvCxnSpPr>
            <a:stCxn id="383" idx="3"/>
            <a:endCxn id="399" idx="1"/>
          </p:cNvCxnSpPr>
          <p:nvPr/>
        </p:nvCxnSpPr>
        <p:spPr>
          <a:xfrm flipH="1" rot="10800000">
            <a:off x="1371600" y="2251175"/>
            <a:ext cx="1017300" cy="6300"/>
          </a:xfrm>
          <a:prstGeom prst="straightConnector1">
            <a:avLst/>
          </a:prstGeom>
          <a:noFill/>
          <a:ln cap="flat" cmpd="sng" w="9525">
            <a:solidFill>
              <a:schemeClr val="dk2"/>
            </a:solidFill>
            <a:prstDash val="solid"/>
            <a:round/>
            <a:headEnd len="med" w="med" type="none"/>
            <a:tailEnd len="med" w="med" type="triangle"/>
          </a:ln>
        </p:spPr>
      </p:cxnSp>
      <p:cxnSp>
        <p:nvCxnSpPr>
          <p:cNvPr id="408" name="Google Shape;408;p29"/>
          <p:cNvCxnSpPr>
            <a:stCxn id="384" idx="3"/>
            <a:endCxn id="400" idx="1"/>
          </p:cNvCxnSpPr>
          <p:nvPr/>
        </p:nvCxnSpPr>
        <p:spPr>
          <a:xfrm flipH="1" rot="10800000">
            <a:off x="1600200" y="2632175"/>
            <a:ext cx="788700" cy="6300"/>
          </a:xfrm>
          <a:prstGeom prst="straightConnector1">
            <a:avLst/>
          </a:prstGeom>
          <a:noFill/>
          <a:ln cap="flat" cmpd="sng" w="9525">
            <a:solidFill>
              <a:schemeClr val="dk2"/>
            </a:solidFill>
            <a:prstDash val="solid"/>
            <a:round/>
            <a:headEnd len="med" w="med" type="none"/>
            <a:tailEnd len="med" w="med" type="triangle"/>
          </a:ln>
        </p:spPr>
      </p:cxnSp>
      <p:cxnSp>
        <p:nvCxnSpPr>
          <p:cNvPr id="409" name="Google Shape;409;p29"/>
          <p:cNvCxnSpPr>
            <a:endCxn id="401" idx="1"/>
          </p:cNvCxnSpPr>
          <p:nvPr/>
        </p:nvCxnSpPr>
        <p:spPr>
          <a:xfrm flipH="1" rot="10800000">
            <a:off x="1676350" y="3013050"/>
            <a:ext cx="712500" cy="6300"/>
          </a:xfrm>
          <a:prstGeom prst="straightConnector1">
            <a:avLst/>
          </a:prstGeom>
          <a:noFill/>
          <a:ln cap="flat" cmpd="sng" w="9525">
            <a:solidFill>
              <a:schemeClr val="dk2"/>
            </a:solidFill>
            <a:prstDash val="solid"/>
            <a:round/>
            <a:headEnd len="med" w="med" type="none"/>
            <a:tailEnd len="med" w="med" type="triangle"/>
          </a:ln>
        </p:spPr>
      </p:cxnSp>
      <p:cxnSp>
        <p:nvCxnSpPr>
          <p:cNvPr id="410" name="Google Shape;410;p29"/>
          <p:cNvCxnSpPr>
            <a:stCxn id="386" idx="3"/>
            <a:endCxn id="402" idx="1"/>
          </p:cNvCxnSpPr>
          <p:nvPr/>
        </p:nvCxnSpPr>
        <p:spPr>
          <a:xfrm flipH="1" rot="10800000">
            <a:off x="1752600" y="3394175"/>
            <a:ext cx="636300" cy="6300"/>
          </a:xfrm>
          <a:prstGeom prst="straightConnector1">
            <a:avLst/>
          </a:prstGeom>
          <a:noFill/>
          <a:ln cap="flat" cmpd="sng" w="9525">
            <a:solidFill>
              <a:schemeClr val="dk2"/>
            </a:solidFill>
            <a:prstDash val="solid"/>
            <a:round/>
            <a:headEnd len="med" w="med" type="none"/>
            <a:tailEnd len="med" w="med" type="triangle"/>
          </a:ln>
        </p:spPr>
      </p:cxnSp>
      <p:cxnSp>
        <p:nvCxnSpPr>
          <p:cNvPr id="411" name="Google Shape;411;p29"/>
          <p:cNvCxnSpPr>
            <a:stCxn id="388" idx="3"/>
            <a:endCxn id="403" idx="1"/>
          </p:cNvCxnSpPr>
          <p:nvPr/>
        </p:nvCxnSpPr>
        <p:spPr>
          <a:xfrm flipH="1" rot="10800000">
            <a:off x="2133600" y="3768875"/>
            <a:ext cx="255300" cy="12600"/>
          </a:xfrm>
          <a:prstGeom prst="straightConnector1">
            <a:avLst/>
          </a:prstGeom>
          <a:noFill/>
          <a:ln cap="flat" cmpd="sng" w="9525">
            <a:solidFill>
              <a:schemeClr val="dk2"/>
            </a:solidFill>
            <a:prstDash val="solid"/>
            <a:round/>
            <a:headEnd len="med" w="med" type="none"/>
            <a:tailEnd len="med" w="med" type="triangle"/>
          </a:ln>
        </p:spPr>
      </p:cxnSp>
      <p:cxnSp>
        <p:nvCxnSpPr>
          <p:cNvPr id="412" name="Google Shape;412;p29"/>
          <p:cNvCxnSpPr>
            <a:stCxn id="387" idx="3"/>
            <a:endCxn id="404" idx="1"/>
          </p:cNvCxnSpPr>
          <p:nvPr/>
        </p:nvCxnSpPr>
        <p:spPr>
          <a:xfrm flipH="1" rot="10800000">
            <a:off x="1752600" y="4156175"/>
            <a:ext cx="636300" cy="6300"/>
          </a:xfrm>
          <a:prstGeom prst="straightConnector1">
            <a:avLst/>
          </a:prstGeom>
          <a:noFill/>
          <a:ln cap="flat" cmpd="sng" w="9525">
            <a:solidFill>
              <a:schemeClr val="dk2"/>
            </a:solidFill>
            <a:prstDash val="solid"/>
            <a:round/>
            <a:headEnd len="med" w="med" type="none"/>
            <a:tailEnd len="med" w="med" type="triangle"/>
          </a:ln>
        </p:spPr>
      </p:cxnSp>
      <p:cxnSp>
        <p:nvCxnSpPr>
          <p:cNvPr id="413" name="Google Shape;413;p29"/>
          <p:cNvCxnSpPr>
            <a:stCxn id="389" idx="3"/>
            <a:endCxn id="405" idx="1"/>
          </p:cNvCxnSpPr>
          <p:nvPr/>
        </p:nvCxnSpPr>
        <p:spPr>
          <a:xfrm flipH="1" rot="10800000">
            <a:off x="2133600" y="4537175"/>
            <a:ext cx="255300" cy="6300"/>
          </a:xfrm>
          <a:prstGeom prst="straightConnector1">
            <a:avLst/>
          </a:prstGeom>
          <a:noFill/>
          <a:ln cap="flat" cmpd="sng" w="9525">
            <a:solidFill>
              <a:schemeClr val="dk2"/>
            </a:solidFill>
            <a:prstDash val="solid"/>
            <a:round/>
            <a:headEnd len="med" w="med" type="none"/>
            <a:tailEnd len="med" w="med" type="triangle"/>
          </a:ln>
        </p:spPr>
      </p:cxnSp>
      <p:sp>
        <p:nvSpPr>
          <p:cNvPr id="414" name="Google Shape;414;p29"/>
          <p:cNvSpPr txBox="1"/>
          <p:nvPr/>
        </p:nvSpPr>
        <p:spPr>
          <a:xfrm>
            <a:off x="5370575" y="2286000"/>
            <a:ext cx="2209800" cy="1905000"/>
          </a:xfrm>
          <a:prstGeom prst="rect">
            <a:avLst/>
          </a:prstGeom>
          <a:solidFill>
            <a:srgbClr val="CFE2F3"/>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ComputedStyle</a:t>
            </a: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fontWeight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marginLeft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outline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transform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background =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415" name="Google Shape;415;p29"/>
          <p:cNvSpPr txBox="1"/>
          <p:nvPr/>
        </p:nvSpPr>
        <p:spPr>
          <a:xfrm>
            <a:off x="4465050" y="4227750"/>
            <a:ext cx="41535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Style recalc</a:t>
            </a:r>
            <a:r>
              <a:rPr i="1" lang="en">
                <a:latin typeface="Droid Serif"/>
                <a:ea typeface="Droid Serif"/>
                <a:cs typeface="Droid Serif"/>
                <a:sym typeface="Droid Serif"/>
              </a:rPr>
              <a:t>: for every node in the DOM tree, compute the value of every style property.</a:t>
            </a:r>
            <a:endParaRPr i="1">
              <a:latin typeface="Droid Serif"/>
              <a:ea typeface="Droid Serif"/>
              <a:cs typeface="Droid Serif"/>
              <a:sym typeface="Droid Serif"/>
            </a:endParaRPr>
          </a:p>
        </p:txBody>
      </p:sp>
      <p:sp>
        <p:nvSpPr>
          <p:cNvPr id="416" name="Google Shape;416;p29"/>
          <p:cNvSpPr txBox="1"/>
          <p:nvPr/>
        </p:nvSpPr>
        <p:spPr>
          <a:xfrm>
            <a:off x="4193350" y="1553675"/>
            <a:ext cx="40632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StyleResolver::</a:t>
            </a:r>
            <a:r>
              <a:rPr b="1" lang="en" sz="1800">
                <a:latin typeface="Consolas"/>
                <a:ea typeface="Consolas"/>
                <a:cs typeface="Consolas"/>
                <a:sym typeface="Consolas"/>
              </a:rPr>
              <a:t>StyleForElement</a:t>
            </a:r>
            <a:endParaRPr b="1" sz="1800">
              <a:solidFill>
                <a:srgbClr val="0000FF"/>
              </a:solidFill>
              <a:latin typeface="Consolas"/>
              <a:ea typeface="Consolas"/>
              <a:cs typeface="Consolas"/>
              <a:sym typeface="Consolas"/>
            </a:endParaRPr>
          </a:p>
        </p:txBody>
      </p:sp>
      <p:cxnSp>
        <p:nvCxnSpPr>
          <p:cNvPr id="417" name="Google Shape;417;p29"/>
          <p:cNvCxnSpPr>
            <a:stCxn id="397" idx="3"/>
            <a:endCxn id="416" idx="1"/>
          </p:cNvCxnSpPr>
          <p:nvPr/>
        </p:nvCxnSpPr>
        <p:spPr>
          <a:xfrm>
            <a:off x="3778450" y="1366650"/>
            <a:ext cx="414900" cy="420600"/>
          </a:xfrm>
          <a:prstGeom prst="straightConnector1">
            <a:avLst/>
          </a:prstGeom>
          <a:noFill/>
          <a:ln cap="flat" cmpd="sng" w="19050">
            <a:solidFill>
              <a:schemeClr val="dk2"/>
            </a:solidFill>
            <a:prstDash val="solid"/>
            <a:round/>
            <a:headEnd len="med" w="med" type="none"/>
            <a:tailEnd len="med" w="med" type="triangle"/>
          </a:ln>
        </p:spPr>
      </p:cxnSp>
      <p:cxnSp>
        <p:nvCxnSpPr>
          <p:cNvPr id="418" name="Google Shape;418;p29"/>
          <p:cNvCxnSpPr>
            <a:endCxn id="414" idx="1"/>
          </p:cNvCxnSpPr>
          <p:nvPr/>
        </p:nvCxnSpPr>
        <p:spPr>
          <a:xfrm>
            <a:off x="4496675" y="2027400"/>
            <a:ext cx="873900" cy="1211100"/>
          </a:xfrm>
          <a:prstGeom prst="straightConnector1">
            <a:avLst/>
          </a:prstGeom>
          <a:noFill/>
          <a:ln cap="flat" cmpd="sng" w="19050">
            <a:solidFill>
              <a:schemeClr val="dk2"/>
            </a:solidFill>
            <a:prstDash val="solid"/>
            <a:round/>
            <a:headEnd len="med" w="med" type="none"/>
            <a:tailEnd len="med" w="med" type="triangle"/>
          </a:ln>
        </p:spPr>
      </p:cxnSp>
      <p:cxnSp>
        <p:nvCxnSpPr>
          <p:cNvPr id="419" name="Google Shape;419;p29"/>
          <p:cNvCxnSpPr>
            <a:stCxn id="420" idx="2"/>
            <a:endCxn id="416" idx="0"/>
          </p:cNvCxnSpPr>
          <p:nvPr/>
        </p:nvCxnSpPr>
        <p:spPr>
          <a:xfrm flipH="1">
            <a:off x="6224950" y="1231475"/>
            <a:ext cx="42000" cy="322200"/>
          </a:xfrm>
          <a:prstGeom prst="straightConnector1">
            <a:avLst/>
          </a:prstGeom>
          <a:noFill/>
          <a:ln cap="flat" cmpd="sng" w="19050">
            <a:solidFill>
              <a:schemeClr val="dk2"/>
            </a:solidFill>
            <a:prstDash val="solid"/>
            <a:round/>
            <a:headEnd len="med" w="med" type="none"/>
            <a:tailEnd len="med" w="med" type="triangle"/>
          </a:ln>
        </p:spPr>
      </p:cxnSp>
      <p:sp>
        <p:nvSpPr>
          <p:cNvPr id="421" name="Google Shape;421;p29"/>
          <p:cNvSpPr txBox="1"/>
          <p:nvPr/>
        </p:nvSpPr>
        <p:spPr>
          <a:xfrm>
            <a:off x="5486400" y="6858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2" name="Google Shape;422;p29"/>
          <p:cNvSpPr txBox="1"/>
          <p:nvPr/>
        </p:nvSpPr>
        <p:spPr>
          <a:xfrm>
            <a:off x="5410200" y="7620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3" name="Google Shape;423;p29"/>
          <p:cNvSpPr txBox="1"/>
          <p:nvPr/>
        </p:nvSpPr>
        <p:spPr>
          <a:xfrm>
            <a:off x="5334000" y="838200"/>
            <a:ext cx="1828800" cy="38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style</a:t>
            </a:r>
            <a:endParaRPr b="1" sz="3600">
              <a:solidFill>
                <a:srgbClr val="434343"/>
              </a:solidFill>
              <a:latin typeface="Droid Sans"/>
              <a:ea typeface="Droid Sans"/>
              <a:cs typeface="Droid Sans"/>
              <a:sym typeface="Droid Sans"/>
            </a:endParaRPr>
          </a:p>
        </p:txBody>
      </p:sp>
      <p:pic>
        <p:nvPicPr>
          <p:cNvPr descr="Screen Shot 2017-10-11 at 11.08.47 AM.png" id="430" name="Google Shape;430;p30"/>
          <p:cNvPicPr preferRelativeResize="0"/>
          <p:nvPr/>
        </p:nvPicPr>
        <p:blipFill>
          <a:blip r:embed="rId3">
            <a:alphaModFix/>
          </a:blip>
          <a:stretch>
            <a:fillRect/>
          </a:stretch>
        </p:blipFill>
        <p:spPr>
          <a:xfrm>
            <a:off x="-118462" y="1021000"/>
            <a:ext cx="9367472" cy="3202350"/>
          </a:xfrm>
          <a:prstGeom prst="rect">
            <a:avLst/>
          </a:prstGeom>
          <a:noFill/>
          <a:ln>
            <a:noFill/>
          </a:ln>
        </p:spPr>
      </p:pic>
      <p:sp>
        <p:nvSpPr>
          <p:cNvPr id="431" name="Google Shape;431;p30"/>
          <p:cNvSpPr/>
          <p:nvPr/>
        </p:nvSpPr>
        <p:spPr>
          <a:xfrm>
            <a:off x="6047750" y="2706850"/>
            <a:ext cx="2540100" cy="370800"/>
          </a:xfrm>
          <a:prstGeom prst="frame">
            <a:avLst>
              <a:gd fmla="val 12500" name="adj1"/>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txBox="1"/>
          <p:nvPr/>
        </p:nvSpPr>
        <p:spPr>
          <a:xfrm>
            <a:off x="2171575" y="4223350"/>
            <a:ext cx="4283700" cy="4686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getComputedStyle</a:t>
            </a:r>
            <a:r>
              <a:rPr lang="en">
                <a:latin typeface="Consolas"/>
                <a:ea typeface="Consolas"/>
                <a:cs typeface="Consolas"/>
                <a:sym typeface="Consolas"/>
              </a:rPr>
              <a:t>(element)[</a:t>
            </a:r>
            <a:r>
              <a:rPr lang="en">
                <a:solidFill>
                  <a:srgbClr val="45818E"/>
                </a:solidFill>
                <a:latin typeface="Consolas"/>
                <a:ea typeface="Consolas"/>
                <a:cs typeface="Consolas"/>
                <a:sym typeface="Consolas"/>
              </a:rPr>
              <a:t>"padding-top"</a:t>
            </a:r>
            <a:r>
              <a:rPr lang="en">
                <a:latin typeface="Consolas"/>
                <a:ea typeface="Consolas"/>
                <a:cs typeface="Consolas"/>
                <a:sym typeface="Consolas"/>
              </a:rPr>
              <a:t>]</a:t>
            </a:r>
            <a:endParaRPr>
              <a:latin typeface="Consolas"/>
              <a:ea typeface="Consolas"/>
              <a:cs typeface="Consolas"/>
              <a:sym typeface="Consolas"/>
            </a:endParaRPr>
          </a:p>
        </p:txBody>
      </p:sp>
      <p:sp>
        <p:nvSpPr>
          <p:cNvPr id="433" name="Google Shape;433;p30"/>
          <p:cNvSpPr txBox="1"/>
          <p:nvPr/>
        </p:nvSpPr>
        <p:spPr>
          <a:xfrm>
            <a:off x="6455275" y="4378550"/>
            <a:ext cx="636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erif"/>
                <a:ea typeface="Droid Serif"/>
                <a:cs typeface="Droid Serif"/>
                <a:sym typeface="Droid Serif"/>
              </a:rPr>
              <a:t>[ JS ]</a:t>
            </a:r>
            <a:endParaRPr b="1">
              <a:latin typeface="Droid Serif"/>
              <a:ea typeface="Droid Serif"/>
              <a:cs typeface="Droid Serif"/>
              <a:sym typeface="Droid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3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pic>
        <p:nvPicPr>
          <p:cNvPr descr="Screen Shot 2017-10-11 at 11.35.44 AM.png" id="440" name="Google Shape;440;p31"/>
          <p:cNvPicPr preferRelativeResize="0"/>
          <p:nvPr/>
        </p:nvPicPr>
        <p:blipFill>
          <a:blip r:embed="rId3">
            <a:alphaModFix amt="51000"/>
          </a:blip>
          <a:stretch>
            <a:fillRect/>
          </a:stretch>
        </p:blipFill>
        <p:spPr>
          <a:xfrm>
            <a:off x="455950" y="1034175"/>
            <a:ext cx="5756193" cy="3930900"/>
          </a:xfrm>
          <a:prstGeom prst="rect">
            <a:avLst/>
          </a:prstGeom>
          <a:noFill/>
          <a:ln>
            <a:noFill/>
          </a:ln>
        </p:spPr>
      </p:pic>
      <p:cxnSp>
        <p:nvCxnSpPr>
          <p:cNvPr id="441" name="Google Shape;441;p31"/>
          <p:cNvCxnSpPr/>
          <p:nvPr/>
        </p:nvCxnSpPr>
        <p:spPr>
          <a:xfrm>
            <a:off x="737275" y="2714875"/>
            <a:ext cx="1153500" cy="0"/>
          </a:xfrm>
          <a:prstGeom prst="straightConnector1">
            <a:avLst/>
          </a:prstGeom>
          <a:noFill/>
          <a:ln cap="flat" cmpd="sng" w="76200">
            <a:solidFill>
              <a:srgbClr val="FF0000"/>
            </a:solidFill>
            <a:prstDash val="solid"/>
            <a:round/>
            <a:headEnd len="med" w="med" type="none"/>
            <a:tailEnd len="med" w="med" type="triangle"/>
          </a:ln>
        </p:spPr>
      </p:cxnSp>
      <p:sp>
        <p:nvSpPr>
          <p:cNvPr id="442" name="Google Shape;442;p31"/>
          <p:cNvSpPr/>
          <p:nvPr/>
        </p:nvSpPr>
        <p:spPr>
          <a:xfrm>
            <a:off x="727650" y="1752075"/>
            <a:ext cx="5212800" cy="291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1916875" y="2697525"/>
            <a:ext cx="2610900" cy="7545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 name="Google Shape;444;p31"/>
          <p:cNvCxnSpPr/>
          <p:nvPr/>
        </p:nvCxnSpPr>
        <p:spPr>
          <a:xfrm>
            <a:off x="3634275" y="1752075"/>
            <a:ext cx="0" cy="928200"/>
          </a:xfrm>
          <a:prstGeom prst="straightConnector1">
            <a:avLst/>
          </a:prstGeom>
          <a:noFill/>
          <a:ln cap="flat" cmpd="sng" w="76200">
            <a:solidFill>
              <a:srgbClr val="FF0000"/>
            </a:solidFill>
            <a:prstDash val="solid"/>
            <a:round/>
            <a:headEnd len="med" w="med" type="none"/>
            <a:tailEnd len="med" w="med" type="triangle"/>
          </a:ln>
        </p:spPr>
      </p:cxnSp>
      <p:cxnSp>
        <p:nvCxnSpPr>
          <p:cNvPr id="445" name="Google Shape;445;p31"/>
          <p:cNvCxnSpPr>
            <a:stCxn id="443" idx="1"/>
          </p:cNvCxnSpPr>
          <p:nvPr/>
        </p:nvCxnSpPr>
        <p:spPr>
          <a:xfrm>
            <a:off x="1916875" y="3074775"/>
            <a:ext cx="2610900" cy="0"/>
          </a:xfrm>
          <a:prstGeom prst="straightConnector1">
            <a:avLst/>
          </a:prstGeom>
          <a:noFill/>
          <a:ln cap="flat" cmpd="sng" w="38100">
            <a:solidFill>
              <a:srgbClr val="FF0000"/>
            </a:solidFill>
            <a:prstDash val="solid"/>
            <a:round/>
            <a:headEnd len="med" w="med" type="triangle"/>
            <a:tailEnd len="med" w="med" type="triangle"/>
          </a:ln>
        </p:spPr>
      </p:cxnSp>
      <p:cxnSp>
        <p:nvCxnSpPr>
          <p:cNvPr id="446" name="Google Shape;446;p31"/>
          <p:cNvCxnSpPr>
            <a:stCxn id="443" idx="0"/>
            <a:endCxn id="443" idx="2"/>
          </p:cNvCxnSpPr>
          <p:nvPr/>
        </p:nvCxnSpPr>
        <p:spPr>
          <a:xfrm>
            <a:off x="3222325" y="2697525"/>
            <a:ext cx="0" cy="754500"/>
          </a:xfrm>
          <a:prstGeom prst="straightConnector1">
            <a:avLst/>
          </a:prstGeom>
          <a:noFill/>
          <a:ln cap="flat" cmpd="sng" w="38100">
            <a:solidFill>
              <a:srgbClr val="FF0000"/>
            </a:solidFill>
            <a:prstDash val="solid"/>
            <a:round/>
            <a:headEnd len="med" w="med" type="triangle"/>
            <a:tailEnd len="med" w="med" type="triangle"/>
          </a:ln>
        </p:spPr>
      </p:cxnSp>
      <p:sp>
        <p:nvSpPr>
          <p:cNvPr id="447" name="Google Shape;447;p31"/>
          <p:cNvSpPr txBox="1"/>
          <p:nvPr/>
        </p:nvSpPr>
        <p:spPr>
          <a:xfrm>
            <a:off x="6394300" y="1490625"/>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448" name="Google Shape;448;p31"/>
          <p:cNvSpPr txBox="1"/>
          <p:nvPr/>
        </p:nvSpPr>
        <p:spPr>
          <a:xfrm>
            <a:off x="6394300" y="2206450"/>
            <a:ext cx="2209800" cy="1905000"/>
          </a:xfrm>
          <a:prstGeom prst="rect">
            <a:avLst/>
          </a:prstGeom>
          <a:solidFill>
            <a:srgbClr val="CFE2F3"/>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LayoutObject</a:t>
            </a:r>
            <a:endParaRPr sz="1800">
              <a:latin typeface="Consolas"/>
              <a:ea typeface="Consolas"/>
              <a:cs typeface="Consolas"/>
              <a:sym typeface="Consolas"/>
            </a:endParaRPr>
          </a:p>
        </p:txBody>
      </p:sp>
      <p:sp>
        <p:nvSpPr>
          <p:cNvPr id="449" name="Google Shape;449;p31"/>
          <p:cNvSpPr txBox="1"/>
          <p:nvPr/>
        </p:nvSpPr>
        <p:spPr>
          <a:xfrm>
            <a:off x="6694150" y="2709775"/>
            <a:ext cx="1728000" cy="1245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LayoutRect</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x = 183</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y = 148</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width = 402</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height = 116</a:t>
            </a:r>
            <a:endParaRPr>
              <a:latin typeface="Consolas"/>
              <a:ea typeface="Consolas"/>
              <a:cs typeface="Consolas"/>
              <a:sym typeface="Consolas"/>
            </a:endParaRPr>
          </a:p>
        </p:txBody>
      </p:sp>
      <p:cxnSp>
        <p:nvCxnSpPr>
          <p:cNvPr id="450" name="Google Shape;450;p31"/>
          <p:cNvCxnSpPr/>
          <p:nvPr/>
        </p:nvCxnSpPr>
        <p:spPr>
          <a:xfrm>
            <a:off x="6737200" y="1795425"/>
            <a:ext cx="19500" cy="416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14"/>
          <p:cNvGrpSpPr/>
          <p:nvPr/>
        </p:nvGrpSpPr>
        <p:grpSpPr>
          <a:xfrm>
            <a:off x="6289517" y="2394071"/>
            <a:ext cx="2591819" cy="1676907"/>
            <a:chOff x="4659550" y="2033075"/>
            <a:chExt cx="3929975" cy="2542694"/>
          </a:xfrm>
        </p:grpSpPr>
        <p:pic>
          <p:nvPicPr>
            <p:cNvPr descr="flat,800x800,075,t.jpg" id="66" name="Google Shape;66;p14"/>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67" name="Google Shape;67;p14"/>
            <p:cNvPicPr preferRelativeResize="0"/>
            <p:nvPr/>
          </p:nvPicPr>
          <p:blipFill>
            <a:blip r:embed="rId4">
              <a:alphaModFix/>
            </a:blip>
            <a:stretch>
              <a:fillRect/>
            </a:stretch>
          </p:blipFill>
          <p:spPr>
            <a:xfrm>
              <a:off x="4659550" y="2033075"/>
              <a:ext cx="3929975" cy="2542694"/>
            </a:xfrm>
            <a:prstGeom prst="rect">
              <a:avLst/>
            </a:prstGeom>
            <a:noFill/>
            <a:ln>
              <a:noFill/>
            </a:ln>
          </p:spPr>
        </p:pic>
      </p:grpSp>
      <p:pic>
        <p:nvPicPr>
          <p:cNvPr descr="Code.jpg" id="68" name="Google Shape;68;p14"/>
          <p:cNvPicPr preferRelativeResize="0"/>
          <p:nvPr/>
        </p:nvPicPr>
        <p:blipFill>
          <a:blip r:embed="rId5">
            <a:alphaModFix/>
          </a:blip>
          <a:stretch>
            <a:fillRect/>
          </a:stretch>
        </p:blipFill>
        <p:spPr>
          <a:xfrm>
            <a:off x="434525" y="2422900"/>
            <a:ext cx="1619250" cy="1619250"/>
          </a:xfrm>
          <a:prstGeom prst="rect">
            <a:avLst/>
          </a:prstGeom>
          <a:noFill/>
          <a:ln cap="flat" cmpd="sng" w="19050">
            <a:solidFill>
              <a:srgbClr val="999999"/>
            </a:solidFill>
            <a:prstDash val="solid"/>
            <a:round/>
            <a:headEnd len="sm" w="sm" type="none"/>
            <a:tailEnd len="sm" w="sm" type="none"/>
          </a:ln>
        </p:spPr>
      </p:pic>
      <p:pic>
        <p:nvPicPr>
          <p:cNvPr descr="KOj.gif" id="69" name="Google Shape;69;p14"/>
          <p:cNvPicPr preferRelativeResize="0"/>
          <p:nvPr/>
        </p:nvPicPr>
        <p:blipFill>
          <a:blip r:embed="rId6">
            <a:alphaModFix/>
          </a:blip>
          <a:stretch>
            <a:fillRect/>
          </a:stretch>
        </p:blipFill>
        <p:spPr>
          <a:xfrm>
            <a:off x="2621225" y="1410500"/>
            <a:ext cx="3325625" cy="3325625"/>
          </a:xfrm>
          <a:prstGeom prst="rect">
            <a:avLst/>
          </a:prstGeom>
          <a:noFill/>
          <a:ln>
            <a:noFill/>
          </a:ln>
        </p:spPr>
      </p:pic>
      <p:sp>
        <p:nvSpPr>
          <p:cNvPr id="70" name="Google Shape;70;p14"/>
          <p:cNvSpPr/>
          <p:nvPr/>
        </p:nvSpPr>
        <p:spPr>
          <a:xfrm>
            <a:off x="2053775" y="3076825"/>
            <a:ext cx="622500" cy="311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5946850" y="3076825"/>
            <a:ext cx="622500" cy="311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73" name="Google Shape;73;p14"/>
          <p:cNvPicPr preferRelativeResize="0"/>
          <p:nvPr/>
        </p:nvPicPr>
        <p:blipFill>
          <a:blip r:embed="rId7">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
        <p:nvSpPr>
          <p:cNvPr id="74" name="Google Shape;74;p14"/>
          <p:cNvSpPr txBox="1"/>
          <p:nvPr/>
        </p:nvSpPr>
        <p:spPr>
          <a:xfrm>
            <a:off x="367275" y="2004675"/>
            <a:ext cx="12969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web content</a:t>
            </a:r>
            <a:endParaRPr i="1">
              <a:latin typeface="Droid Serif"/>
              <a:ea typeface="Droid Serif"/>
              <a:cs typeface="Droid Serif"/>
              <a:sym typeface="Droid Serif"/>
            </a:endParaRPr>
          </a:p>
        </p:txBody>
      </p:sp>
      <p:sp>
        <p:nvSpPr>
          <p:cNvPr id="75" name="Google Shape;75;p14"/>
          <p:cNvSpPr txBox="1"/>
          <p:nvPr/>
        </p:nvSpPr>
        <p:spPr>
          <a:xfrm>
            <a:off x="1867850" y="1359188"/>
            <a:ext cx="12969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magic</a:t>
            </a:r>
            <a:endParaRPr i="1">
              <a:latin typeface="Droid Serif"/>
              <a:ea typeface="Droid Serif"/>
              <a:cs typeface="Droid Serif"/>
              <a:sym typeface="Droid Serif"/>
            </a:endParaRPr>
          </a:p>
        </p:txBody>
      </p:sp>
      <p:sp>
        <p:nvSpPr>
          <p:cNvPr id="76" name="Google Shape;76;p14"/>
          <p:cNvSpPr txBox="1"/>
          <p:nvPr/>
        </p:nvSpPr>
        <p:spPr>
          <a:xfrm>
            <a:off x="6621275" y="2215900"/>
            <a:ext cx="7410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pixels</a:t>
            </a:r>
            <a:endParaRPr i="1">
              <a:latin typeface="Droid Serif"/>
              <a:ea typeface="Droid Serif"/>
              <a:cs typeface="Droid Serif"/>
              <a:sym typeface="Droid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3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pic>
        <p:nvPicPr>
          <p:cNvPr descr="Screen Shot 2017-10-11 at 2.09.13 PM.png" id="457" name="Google Shape;457;p32"/>
          <p:cNvPicPr preferRelativeResize="0"/>
          <p:nvPr/>
        </p:nvPicPr>
        <p:blipFill>
          <a:blip r:embed="rId3">
            <a:alphaModFix/>
          </a:blip>
          <a:stretch>
            <a:fillRect/>
          </a:stretch>
        </p:blipFill>
        <p:spPr>
          <a:xfrm>
            <a:off x="76200" y="914400"/>
            <a:ext cx="4114800" cy="4273798"/>
          </a:xfrm>
          <a:prstGeom prst="rect">
            <a:avLst/>
          </a:prstGeom>
          <a:noFill/>
          <a:ln>
            <a:noFill/>
          </a:ln>
        </p:spPr>
      </p:pic>
      <p:sp>
        <p:nvSpPr>
          <p:cNvPr id="458" name="Google Shape;458;p32"/>
          <p:cNvSpPr/>
          <p:nvPr/>
        </p:nvSpPr>
        <p:spPr>
          <a:xfrm>
            <a:off x="4038600" y="1600200"/>
            <a:ext cx="1066800" cy="3048000"/>
          </a:xfrm>
          <a:prstGeom prst="down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txBox="1"/>
          <p:nvPr/>
        </p:nvSpPr>
        <p:spPr>
          <a:xfrm rot="5400000">
            <a:off x="3758850" y="221055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block  flow</a:t>
            </a:r>
            <a:endParaRPr i="1" sz="1800">
              <a:latin typeface="Droid Serif"/>
              <a:ea typeface="Droid Serif"/>
              <a:cs typeface="Droid Serif"/>
              <a:sym typeface="Droid Serif"/>
            </a:endParaRPr>
          </a:p>
        </p:txBody>
      </p:sp>
      <p:sp>
        <p:nvSpPr>
          <p:cNvPr id="460" name="Google Shape;460;p32"/>
          <p:cNvSpPr txBox="1"/>
          <p:nvPr/>
        </p:nvSpPr>
        <p:spPr>
          <a:xfrm>
            <a:off x="5219275" y="114925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Simple "block" layout objects are placed one after another, </a:t>
            </a:r>
            <a:r>
              <a:rPr b="1" i="1" lang="en" sz="1800">
                <a:latin typeface="Droid Serif"/>
                <a:ea typeface="Droid Serif"/>
                <a:cs typeface="Droid Serif"/>
                <a:sym typeface="Droid Serif"/>
              </a:rPr>
              <a:t>flowing</a:t>
            </a:r>
            <a:r>
              <a:rPr i="1" lang="en" sz="1800">
                <a:latin typeface="Droid Serif"/>
                <a:ea typeface="Droid Serif"/>
                <a:cs typeface="Droid Serif"/>
                <a:sym typeface="Droid Serif"/>
              </a:rPr>
              <a:t> down the page.</a:t>
            </a:r>
            <a:endParaRPr i="1" sz="1800">
              <a:latin typeface="Droid Serif"/>
              <a:ea typeface="Droid Serif"/>
              <a:cs typeface="Droid Serif"/>
              <a:sym typeface="Droid Serif"/>
            </a:endParaRPr>
          </a:p>
        </p:txBody>
      </p:sp>
      <p:pic>
        <p:nvPicPr>
          <p:cNvPr descr="IC520421.png" id="461" name="Google Shape;461;p32"/>
          <p:cNvPicPr preferRelativeResize="0"/>
          <p:nvPr/>
        </p:nvPicPr>
        <p:blipFill>
          <a:blip r:embed="rId4">
            <a:alphaModFix/>
          </a:blip>
          <a:stretch>
            <a:fillRect/>
          </a:stretch>
        </p:blipFill>
        <p:spPr>
          <a:xfrm>
            <a:off x="6184550" y="2594900"/>
            <a:ext cx="1859699" cy="1647875"/>
          </a:xfrm>
          <a:prstGeom prst="rect">
            <a:avLst/>
          </a:prstGeom>
          <a:noFill/>
          <a:ln>
            <a:noFill/>
          </a:ln>
        </p:spPr>
      </p:pic>
      <p:sp>
        <p:nvSpPr>
          <p:cNvPr id="462" name="Google Shape;462;p32"/>
          <p:cNvSpPr txBox="1"/>
          <p:nvPr/>
        </p:nvSpPr>
        <p:spPr>
          <a:xfrm>
            <a:off x="5908675" y="4326200"/>
            <a:ext cx="27153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(Line breaking is not simple.)</a:t>
            </a:r>
            <a:endParaRPr i="1">
              <a:latin typeface="Droid Serif"/>
              <a:ea typeface="Droid Serif"/>
              <a:cs typeface="Droid Serif"/>
              <a:sym typeface="Droid Serif"/>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469" name="Google Shape;469;p33"/>
          <p:cNvSpPr/>
          <p:nvPr/>
        </p:nvSpPr>
        <p:spPr>
          <a:xfrm>
            <a:off x="518575" y="1307628"/>
            <a:ext cx="1834200" cy="1720200"/>
          </a:xfrm>
          <a:prstGeom prst="frame">
            <a:avLst>
              <a:gd fmla="val 7295" name="adj1"/>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Times New Roman"/>
              <a:ea typeface="Times New Roman"/>
              <a:cs typeface="Times New Roman"/>
              <a:sym typeface="Times New Roman"/>
            </a:endParaRPr>
          </a:p>
        </p:txBody>
      </p:sp>
      <p:sp>
        <p:nvSpPr>
          <p:cNvPr id="470" name="Google Shape;470;p33"/>
          <p:cNvSpPr txBox="1"/>
          <p:nvPr/>
        </p:nvSpPr>
        <p:spPr>
          <a:xfrm>
            <a:off x="664179" y="1438298"/>
            <a:ext cx="2467800" cy="19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rPr>
              <a:t>CSS</a:t>
            </a:r>
            <a:endParaRPr b="1" sz="3000">
              <a:solidFill>
                <a:srgbClr val="666666"/>
              </a:solidFill>
            </a:endParaRPr>
          </a:p>
          <a:p>
            <a:pPr indent="0" lvl="0" marL="0" rtl="0" algn="l">
              <a:spcBef>
                <a:spcPts val="0"/>
              </a:spcBef>
              <a:spcAft>
                <a:spcPts val="0"/>
              </a:spcAft>
              <a:buNone/>
            </a:pPr>
            <a:r>
              <a:rPr b="1" lang="en" sz="3000">
                <a:solidFill>
                  <a:srgbClr val="666666"/>
                </a:solidFill>
              </a:rPr>
              <a:t>IS</a:t>
            </a:r>
            <a:endParaRPr b="1" sz="3000">
              <a:solidFill>
                <a:srgbClr val="666666"/>
              </a:solidFill>
            </a:endParaRPr>
          </a:p>
          <a:p>
            <a:pPr indent="0" lvl="0" marL="0" rtl="0" algn="l">
              <a:spcBef>
                <a:spcPts val="0"/>
              </a:spcBef>
              <a:spcAft>
                <a:spcPts val="0"/>
              </a:spcAft>
              <a:buNone/>
            </a:pPr>
            <a:r>
              <a:rPr b="1" lang="en" sz="3000">
                <a:solidFill>
                  <a:srgbClr val="666666"/>
                </a:solidFill>
              </a:rPr>
              <a:t>AWESOME</a:t>
            </a:r>
            <a:endParaRPr b="1" sz="3000">
              <a:solidFill>
                <a:srgbClr val="666666"/>
              </a:solidFill>
            </a:endParaRPr>
          </a:p>
        </p:txBody>
      </p:sp>
      <p:sp>
        <p:nvSpPr>
          <p:cNvPr id="471" name="Google Shape;471;p33"/>
          <p:cNvSpPr/>
          <p:nvPr/>
        </p:nvSpPr>
        <p:spPr>
          <a:xfrm>
            <a:off x="518575" y="1300750"/>
            <a:ext cx="1834200" cy="1720200"/>
          </a:xfrm>
          <a:prstGeom prst="rect">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txBox="1"/>
          <p:nvPr/>
        </p:nvSpPr>
        <p:spPr>
          <a:xfrm>
            <a:off x="3366500" y="1735450"/>
            <a:ext cx="15558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0000"/>
                </a:solidFill>
                <a:latin typeface="Droid Serif"/>
                <a:ea typeface="Droid Serif"/>
                <a:cs typeface="Droid Serif"/>
                <a:sym typeface="Droid Serif"/>
              </a:rPr>
              <a:t>border box rect</a:t>
            </a:r>
            <a:endParaRPr i="1">
              <a:solidFill>
                <a:srgbClr val="FF0000"/>
              </a:solidFill>
              <a:latin typeface="Droid Serif"/>
              <a:ea typeface="Droid Serif"/>
              <a:cs typeface="Droid Serif"/>
              <a:sym typeface="Droid Serif"/>
            </a:endParaRPr>
          </a:p>
        </p:txBody>
      </p:sp>
      <p:cxnSp>
        <p:nvCxnSpPr>
          <p:cNvPr id="473" name="Google Shape;473;p33"/>
          <p:cNvCxnSpPr>
            <a:stCxn id="472" idx="1"/>
          </p:cNvCxnSpPr>
          <p:nvPr/>
        </p:nvCxnSpPr>
        <p:spPr>
          <a:xfrm flipH="1">
            <a:off x="2405900" y="1953250"/>
            <a:ext cx="960600" cy="2100"/>
          </a:xfrm>
          <a:prstGeom prst="straightConnector1">
            <a:avLst/>
          </a:prstGeom>
          <a:noFill/>
          <a:ln cap="flat" cmpd="sng" w="19050">
            <a:solidFill>
              <a:srgbClr val="FF0000"/>
            </a:solidFill>
            <a:prstDash val="solid"/>
            <a:round/>
            <a:headEnd len="med" w="med" type="none"/>
            <a:tailEnd len="med" w="med" type="triangle"/>
          </a:ln>
        </p:spPr>
      </p:cxnSp>
      <p:sp>
        <p:nvSpPr>
          <p:cNvPr id="474" name="Google Shape;474;p33"/>
          <p:cNvSpPr/>
          <p:nvPr/>
        </p:nvSpPr>
        <p:spPr>
          <a:xfrm>
            <a:off x="664179" y="1438298"/>
            <a:ext cx="2198400" cy="1465500"/>
          </a:xfrm>
          <a:prstGeom prst="rect">
            <a:avLst/>
          </a:prstGeom>
          <a:noFill/>
          <a:ln cap="flat" cmpd="sng" w="2857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5" name="Google Shape;475;p33"/>
          <p:cNvSpPr txBox="1"/>
          <p:nvPr/>
        </p:nvSpPr>
        <p:spPr>
          <a:xfrm>
            <a:off x="3366500" y="2171050"/>
            <a:ext cx="19563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000FF"/>
                </a:solidFill>
                <a:latin typeface="Droid Serif"/>
                <a:ea typeface="Droid Serif"/>
                <a:cs typeface="Droid Serif"/>
                <a:sym typeface="Droid Serif"/>
              </a:rPr>
              <a:t>layout overflow</a:t>
            </a:r>
            <a:r>
              <a:rPr i="1" lang="en">
                <a:solidFill>
                  <a:srgbClr val="0000FF"/>
                </a:solidFill>
                <a:latin typeface="Droid Serif"/>
                <a:ea typeface="Droid Serif"/>
                <a:cs typeface="Droid Serif"/>
                <a:sym typeface="Droid Serif"/>
              </a:rPr>
              <a:t> rect</a:t>
            </a:r>
            <a:endParaRPr i="1">
              <a:solidFill>
                <a:srgbClr val="0000FF"/>
              </a:solidFill>
              <a:latin typeface="Droid Serif"/>
              <a:ea typeface="Droid Serif"/>
              <a:cs typeface="Droid Serif"/>
              <a:sym typeface="Droid Serif"/>
            </a:endParaRPr>
          </a:p>
        </p:txBody>
      </p:sp>
      <p:cxnSp>
        <p:nvCxnSpPr>
          <p:cNvPr id="476" name="Google Shape;476;p33"/>
          <p:cNvCxnSpPr>
            <a:stCxn id="475" idx="1"/>
          </p:cNvCxnSpPr>
          <p:nvPr/>
        </p:nvCxnSpPr>
        <p:spPr>
          <a:xfrm rot="10800000">
            <a:off x="2890400" y="2388850"/>
            <a:ext cx="476100" cy="0"/>
          </a:xfrm>
          <a:prstGeom prst="straightConnector1">
            <a:avLst/>
          </a:prstGeom>
          <a:noFill/>
          <a:ln cap="flat" cmpd="sng" w="19050">
            <a:solidFill>
              <a:srgbClr val="0000FF"/>
            </a:solidFill>
            <a:prstDash val="solid"/>
            <a:round/>
            <a:headEnd len="med" w="med" type="none"/>
            <a:tailEnd len="med" w="med" type="triangle"/>
          </a:ln>
        </p:spPr>
      </p:cxnSp>
      <p:pic>
        <p:nvPicPr>
          <p:cNvPr descr="scrolling.gif" id="477" name="Google Shape;477;p33"/>
          <p:cNvPicPr preferRelativeResize="0"/>
          <p:nvPr/>
        </p:nvPicPr>
        <p:blipFill>
          <a:blip r:embed="rId3">
            <a:alphaModFix/>
          </a:blip>
          <a:stretch>
            <a:fillRect/>
          </a:stretch>
        </p:blipFill>
        <p:spPr>
          <a:xfrm>
            <a:off x="5484325" y="2247575"/>
            <a:ext cx="3404700" cy="2723760"/>
          </a:xfrm>
          <a:prstGeom prst="rect">
            <a:avLst/>
          </a:prstGeom>
          <a:noFill/>
          <a:ln>
            <a:noFill/>
          </a:ln>
        </p:spPr>
      </p:pic>
      <p:sp>
        <p:nvSpPr>
          <p:cNvPr id="478" name="Google Shape;478;p33"/>
          <p:cNvSpPr txBox="1"/>
          <p:nvPr/>
        </p:nvSpPr>
        <p:spPr>
          <a:xfrm>
            <a:off x="5557325" y="130075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contents of a layout object can </a:t>
            </a:r>
            <a:r>
              <a:rPr b="1" i="1" lang="en" sz="1800">
                <a:latin typeface="Droid Serif"/>
                <a:ea typeface="Droid Serif"/>
                <a:cs typeface="Droid Serif"/>
                <a:sym typeface="Droid Serif"/>
              </a:rPr>
              <a:t>overflow</a:t>
            </a:r>
            <a:r>
              <a:rPr i="1" lang="en" sz="1800">
                <a:latin typeface="Droid Serif"/>
                <a:ea typeface="Droid Serif"/>
                <a:cs typeface="Droid Serif"/>
                <a:sym typeface="Droid Serif"/>
              </a:rPr>
              <a:t> its border box.</a:t>
            </a:r>
            <a:endParaRPr i="1" sz="1800">
              <a:latin typeface="Droid Serif"/>
              <a:ea typeface="Droid Serif"/>
              <a:cs typeface="Droid Serif"/>
              <a:sym typeface="Droid Serif"/>
            </a:endParaRPr>
          </a:p>
        </p:txBody>
      </p:sp>
      <p:sp>
        <p:nvSpPr>
          <p:cNvPr id="479" name="Google Shape;479;p33"/>
          <p:cNvSpPr txBox="1"/>
          <p:nvPr/>
        </p:nvSpPr>
        <p:spPr>
          <a:xfrm>
            <a:off x="1918100" y="3660850"/>
            <a:ext cx="3404700" cy="1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Overflow can be visible, hidden, or </a:t>
            </a:r>
            <a:r>
              <a:rPr b="1" i="1" lang="en" sz="1800">
                <a:latin typeface="Droid Serif"/>
                <a:ea typeface="Droid Serif"/>
                <a:cs typeface="Droid Serif"/>
                <a:sym typeface="Droid Serif"/>
              </a:rPr>
              <a:t>scrollable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480" name="Google Shape;480;p33"/>
          <p:cNvCxnSpPr/>
          <p:nvPr/>
        </p:nvCxnSpPr>
        <p:spPr>
          <a:xfrm>
            <a:off x="4386850" y="4148800"/>
            <a:ext cx="16833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3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487" name="Google Shape;487;p34"/>
          <p:cNvSpPr txBox="1"/>
          <p:nvPr/>
        </p:nvSpPr>
        <p:spPr>
          <a:xfrm>
            <a:off x="407775" y="1241925"/>
            <a:ext cx="54030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Other kinds of layout are even more complex.</a:t>
            </a:r>
            <a:endParaRPr i="1" sz="1800">
              <a:latin typeface="Droid Serif"/>
              <a:ea typeface="Droid Serif"/>
              <a:cs typeface="Droid Serif"/>
              <a:sym typeface="Droid Serif"/>
            </a:endParaRPr>
          </a:p>
        </p:txBody>
      </p:sp>
      <p:sp>
        <p:nvSpPr>
          <p:cNvPr id="488" name="Google Shape;488;p34"/>
          <p:cNvSpPr txBox="1"/>
          <p:nvPr/>
        </p:nvSpPr>
        <p:spPr>
          <a:xfrm>
            <a:off x="3999950" y="2266975"/>
            <a:ext cx="4146300" cy="19155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&lt;table&gt;</a:t>
            </a:r>
            <a:endParaRPr sz="1800">
              <a:solidFill>
                <a:srgbClr val="0000FF"/>
              </a:solidFill>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float</a:t>
            </a:r>
            <a:r>
              <a:rPr lang="en" sz="1800">
                <a:latin typeface="Consolas"/>
                <a:ea typeface="Consolas"/>
                <a:cs typeface="Consolas"/>
                <a:sym typeface="Consolas"/>
              </a:rPr>
              <a:t>: left</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column-count</a:t>
            </a:r>
            <a:r>
              <a:rPr lang="en" sz="1800">
                <a:latin typeface="Consolas"/>
                <a:ea typeface="Consolas"/>
                <a:cs typeface="Consolas"/>
                <a:sym typeface="Consolas"/>
              </a:rPr>
              <a:t>: 3</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display</a:t>
            </a:r>
            <a:r>
              <a:rPr lang="en" sz="1800">
                <a:latin typeface="Consolas"/>
                <a:ea typeface="Consolas"/>
                <a:cs typeface="Consolas"/>
                <a:sym typeface="Consolas"/>
              </a:rPr>
              <a:t>: flex</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solidFill>
                  <a:srgbClr val="0000FF"/>
                </a:solidFill>
                <a:latin typeface="Consolas"/>
                <a:ea typeface="Consolas"/>
                <a:cs typeface="Consolas"/>
                <a:sym typeface="Consolas"/>
              </a:rPr>
              <a:t>writing-mode</a:t>
            </a:r>
            <a:r>
              <a:rPr lang="en" sz="1800">
                <a:latin typeface="Consolas"/>
                <a:ea typeface="Consolas"/>
                <a:cs typeface="Consolas"/>
                <a:sym typeface="Consolas"/>
              </a:rPr>
              <a:t>: vertical-lr</a:t>
            </a:r>
            <a:endParaRPr sz="1800">
              <a:latin typeface="Consolas"/>
              <a:ea typeface="Consolas"/>
              <a:cs typeface="Consolas"/>
              <a:sym typeface="Consolas"/>
            </a:endParaRPr>
          </a:p>
          <a:p>
            <a:pPr indent="-342900" lvl="0" marL="457200" rtl="0" algn="l">
              <a:spcBef>
                <a:spcPts val="0"/>
              </a:spcBef>
              <a:spcAft>
                <a:spcPts val="0"/>
              </a:spcAft>
              <a:buSzPts val="1800"/>
              <a:buFont typeface="Consolas"/>
              <a:buChar char="●"/>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descr="example-float-right-float-left.jpg" id="489" name="Google Shape;489;p34"/>
          <p:cNvPicPr preferRelativeResize="0"/>
          <p:nvPr/>
        </p:nvPicPr>
        <p:blipFill>
          <a:blip r:embed="rId3">
            <a:alphaModFix/>
          </a:blip>
          <a:stretch>
            <a:fillRect/>
          </a:stretch>
        </p:blipFill>
        <p:spPr>
          <a:xfrm>
            <a:off x="819650" y="1835025"/>
            <a:ext cx="2402940" cy="3003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3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496" name="Google Shape;496;p35"/>
          <p:cNvSpPr txBox="1"/>
          <p:nvPr/>
        </p:nvSpPr>
        <p:spPr>
          <a:xfrm>
            <a:off x="457200" y="1295400"/>
            <a:ext cx="14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497" name="Google Shape;497;p35"/>
          <p:cNvSpPr txBox="1"/>
          <p:nvPr/>
        </p:nvSpPr>
        <p:spPr>
          <a:xfrm>
            <a:off x="685800" y="16764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498" name="Google Shape;498;p35"/>
          <p:cNvSpPr txBox="1"/>
          <p:nvPr/>
        </p:nvSpPr>
        <p:spPr>
          <a:xfrm>
            <a:off x="914400" y="205740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499" name="Google Shape;499;p35"/>
          <p:cNvSpPr txBox="1"/>
          <p:nvPr/>
        </p:nvSpPr>
        <p:spPr>
          <a:xfrm>
            <a:off x="1143000" y="24384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500" name="Google Shape;500;p35"/>
          <p:cNvSpPr txBox="1"/>
          <p:nvPr/>
        </p:nvSpPr>
        <p:spPr>
          <a:xfrm>
            <a:off x="1371600" y="28194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01" name="Google Shape;501;p35"/>
          <p:cNvSpPr txBox="1"/>
          <p:nvPr/>
        </p:nvSpPr>
        <p:spPr>
          <a:xfrm>
            <a:off x="1371600" y="3581400"/>
            <a:ext cx="533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02" name="Google Shape;502;p35"/>
          <p:cNvSpPr txBox="1"/>
          <p:nvPr/>
        </p:nvSpPr>
        <p:spPr>
          <a:xfrm>
            <a:off x="1600200" y="32004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503" name="Google Shape;503;p35"/>
          <p:cNvSpPr txBox="1"/>
          <p:nvPr/>
        </p:nvSpPr>
        <p:spPr>
          <a:xfrm>
            <a:off x="1600200" y="39624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504" name="Google Shape;504;p35"/>
          <p:cNvCxnSpPr>
            <a:endCxn id="497" idx="1"/>
          </p:cNvCxnSpPr>
          <p:nvPr/>
        </p:nvCxnSpPr>
        <p:spPr>
          <a:xfrm flipH="1" rot="-5400000">
            <a:off x="500400" y="16434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505" name="Google Shape;505;p35"/>
          <p:cNvCxnSpPr>
            <a:endCxn id="498" idx="1"/>
          </p:cNvCxnSpPr>
          <p:nvPr/>
        </p:nvCxnSpPr>
        <p:spPr>
          <a:xfrm flipH="1" rot="-5400000">
            <a:off x="722550" y="20179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506" name="Google Shape;506;p35"/>
          <p:cNvCxnSpPr>
            <a:endCxn id="499" idx="1"/>
          </p:cNvCxnSpPr>
          <p:nvPr/>
        </p:nvCxnSpPr>
        <p:spPr>
          <a:xfrm flipH="1" rot="-5400000">
            <a:off x="954300" y="24021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507" name="Google Shape;507;p35"/>
          <p:cNvCxnSpPr>
            <a:endCxn id="500" idx="1"/>
          </p:cNvCxnSpPr>
          <p:nvPr/>
        </p:nvCxnSpPr>
        <p:spPr>
          <a:xfrm flipH="1" rot="-5400000">
            <a:off x="1191000" y="27912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508" name="Google Shape;508;p35"/>
          <p:cNvCxnSpPr>
            <a:endCxn id="502" idx="1"/>
          </p:cNvCxnSpPr>
          <p:nvPr/>
        </p:nvCxnSpPr>
        <p:spPr>
          <a:xfrm flipH="1" rot="-5400000">
            <a:off x="1413150" y="31657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509" name="Google Shape;509;p35"/>
          <p:cNvCxnSpPr>
            <a:endCxn id="503" idx="1"/>
          </p:cNvCxnSpPr>
          <p:nvPr/>
        </p:nvCxnSpPr>
        <p:spPr>
          <a:xfrm flipH="1" rot="-5400000">
            <a:off x="1412400" y="39270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510" name="Google Shape;510;p35"/>
          <p:cNvCxnSpPr>
            <a:endCxn id="501" idx="1"/>
          </p:cNvCxnSpPr>
          <p:nvPr/>
        </p:nvCxnSpPr>
        <p:spPr>
          <a:xfrm flipH="1" rot="-5400000">
            <a:off x="814800" y="3177000"/>
            <a:ext cx="977100" cy="136500"/>
          </a:xfrm>
          <a:prstGeom prst="curvedConnector2">
            <a:avLst/>
          </a:prstGeom>
          <a:noFill/>
          <a:ln cap="flat" cmpd="sng" w="19050">
            <a:solidFill>
              <a:schemeClr val="dk2"/>
            </a:solidFill>
            <a:prstDash val="solid"/>
            <a:round/>
            <a:headEnd len="med" w="med" type="none"/>
            <a:tailEnd len="med" w="med" type="none"/>
          </a:ln>
        </p:spPr>
      </p:cxnSp>
      <p:cxnSp>
        <p:nvCxnSpPr>
          <p:cNvPr id="511" name="Google Shape;511;p35"/>
          <p:cNvCxnSpPr>
            <a:stCxn id="496" idx="3"/>
            <a:endCxn id="512" idx="1"/>
          </p:cNvCxnSpPr>
          <p:nvPr/>
        </p:nvCxnSpPr>
        <p:spPr>
          <a:xfrm>
            <a:off x="1890600" y="1447800"/>
            <a:ext cx="673500" cy="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p35"/>
          <p:cNvCxnSpPr>
            <a:stCxn id="497" idx="3"/>
          </p:cNvCxnSpPr>
          <p:nvPr/>
        </p:nvCxnSpPr>
        <p:spPr>
          <a:xfrm>
            <a:off x="1524000" y="1828800"/>
            <a:ext cx="1143000" cy="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35"/>
          <p:cNvCxnSpPr>
            <a:stCxn id="498" idx="3"/>
          </p:cNvCxnSpPr>
          <p:nvPr/>
        </p:nvCxnSpPr>
        <p:spPr>
          <a:xfrm>
            <a:off x="1752600" y="2209800"/>
            <a:ext cx="1143000" cy="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35"/>
          <p:cNvCxnSpPr/>
          <p:nvPr/>
        </p:nvCxnSpPr>
        <p:spPr>
          <a:xfrm>
            <a:off x="1828750" y="2590675"/>
            <a:ext cx="1219200" cy="0"/>
          </a:xfrm>
          <a:prstGeom prst="straightConnector1">
            <a:avLst/>
          </a:prstGeom>
          <a:noFill/>
          <a:ln cap="flat" cmpd="sng" w="9525">
            <a:solidFill>
              <a:schemeClr val="dk2"/>
            </a:solidFill>
            <a:prstDash val="solid"/>
            <a:round/>
            <a:headEnd len="med" w="med" type="none"/>
            <a:tailEnd len="med" w="med" type="triangle"/>
          </a:ln>
        </p:spPr>
      </p:cxnSp>
      <p:cxnSp>
        <p:nvCxnSpPr>
          <p:cNvPr id="516" name="Google Shape;516;p35"/>
          <p:cNvCxnSpPr>
            <a:stCxn id="500" idx="3"/>
          </p:cNvCxnSpPr>
          <p:nvPr/>
        </p:nvCxnSpPr>
        <p:spPr>
          <a:xfrm>
            <a:off x="1905000" y="2971800"/>
            <a:ext cx="1295400" cy="0"/>
          </a:xfrm>
          <a:prstGeom prst="straightConnector1">
            <a:avLst/>
          </a:prstGeom>
          <a:noFill/>
          <a:ln cap="flat" cmpd="sng" w="9525">
            <a:solidFill>
              <a:schemeClr val="dk2"/>
            </a:solidFill>
            <a:prstDash val="solid"/>
            <a:round/>
            <a:headEnd len="med" w="med" type="none"/>
            <a:tailEnd len="med" w="med" type="triangle"/>
          </a:ln>
        </p:spPr>
      </p:cxnSp>
      <p:cxnSp>
        <p:nvCxnSpPr>
          <p:cNvPr id="517" name="Google Shape;517;p35"/>
          <p:cNvCxnSpPr>
            <a:stCxn id="502" idx="3"/>
          </p:cNvCxnSpPr>
          <p:nvPr/>
        </p:nvCxnSpPr>
        <p:spPr>
          <a:xfrm>
            <a:off x="2286000" y="3352800"/>
            <a:ext cx="990600" cy="0"/>
          </a:xfrm>
          <a:prstGeom prst="straightConnector1">
            <a:avLst/>
          </a:prstGeom>
          <a:noFill/>
          <a:ln cap="flat" cmpd="sng" w="9525">
            <a:solidFill>
              <a:schemeClr val="dk2"/>
            </a:solidFill>
            <a:prstDash val="solid"/>
            <a:round/>
            <a:headEnd len="med" w="med" type="none"/>
            <a:tailEnd len="med" w="med" type="triangle"/>
          </a:ln>
        </p:spPr>
      </p:cxnSp>
      <p:cxnSp>
        <p:nvCxnSpPr>
          <p:cNvPr id="518" name="Google Shape;518;p35"/>
          <p:cNvCxnSpPr>
            <a:stCxn id="501" idx="3"/>
          </p:cNvCxnSpPr>
          <p:nvPr/>
        </p:nvCxnSpPr>
        <p:spPr>
          <a:xfrm>
            <a:off x="1905000" y="3733800"/>
            <a:ext cx="1447800" cy="0"/>
          </a:xfrm>
          <a:prstGeom prst="straightConnector1">
            <a:avLst/>
          </a:prstGeom>
          <a:noFill/>
          <a:ln cap="flat" cmpd="sng" w="9525">
            <a:solidFill>
              <a:schemeClr val="dk2"/>
            </a:solidFill>
            <a:prstDash val="solid"/>
            <a:round/>
            <a:headEnd len="med" w="med" type="none"/>
            <a:tailEnd len="med" w="med" type="triangle"/>
          </a:ln>
        </p:spPr>
      </p:cxnSp>
      <p:cxnSp>
        <p:nvCxnSpPr>
          <p:cNvPr id="519" name="Google Shape;519;p35"/>
          <p:cNvCxnSpPr>
            <a:stCxn id="503" idx="3"/>
          </p:cNvCxnSpPr>
          <p:nvPr/>
        </p:nvCxnSpPr>
        <p:spPr>
          <a:xfrm>
            <a:off x="2286000" y="4114800"/>
            <a:ext cx="1219200" cy="0"/>
          </a:xfrm>
          <a:prstGeom prst="straightConnector1">
            <a:avLst/>
          </a:prstGeom>
          <a:noFill/>
          <a:ln cap="flat" cmpd="sng" w="9525">
            <a:solidFill>
              <a:schemeClr val="dk2"/>
            </a:solidFill>
            <a:prstDash val="solid"/>
            <a:round/>
            <a:headEnd len="med" w="med" type="none"/>
            <a:tailEnd len="med" w="med" type="triangle"/>
          </a:ln>
        </p:spPr>
      </p:cxnSp>
      <p:sp>
        <p:nvSpPr>
          <p:cNvPr id="512" name="Google Shape;512;p35"/>
          <p:cNvSpPr txBox="1"/>
          <p:nvPr/>
        </p:nvSpPr>
        <p:spPr>
          <a:xfrm>
            <a:off x="2564100" y="1295400"/>
            <a:ext cx="14334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520" name="Google Shape;520;p35"/>
          <p:cNvSpPr txBox="1"/>
          <p:nvPr/>
        </p:nvSpPr>
        <p:spPr>
          <a:xfrm>
            <a:off x="2792700" y="1676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21" name="Google Shape;521;p35"/>
          <p:cNvSpPr txBox="1"/>
          <p:nvPr/>
        </p:nvSpPr>
        <p:spPr>
          <a:xfrm>
            <a:off x="3021300" y="2057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22" name="Google Shape;522;p35"/>
          <p:cNvSpPr txBox="1"/>
          <p:nvPr/>
        </p:nvSpPr>
        <p:spPr>
          <a:xfrm>
            <a:off x="3249900" y="2438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23" name="Google Shape;523;p35"/>
          <p:cNvSpPr txBox="1"/>
          <p:nvPr/>
        </p:nvSpPr>
        <p:spPr>
          <a:xfrm>
            <a:off x="3478500" y="2819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24" name="Google Shape;524;p35"/>
          <p:cNvSpPr txBox="1"/>
          <p:nvPr/>
        </p:nvSpPr>
        <p:spPr>
          <a:xfrm>
            <a:off x="3478500" y="3581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25" name="Google Shape;525;p35"/>
          <p:cNvSpPr txBox="1"/>
          <p:nvPr/>
        </p:nvSpPr>
        <p:spPr>
          <a:xfrm>
            <a:off x="3707100" y="3200400"/>
            <a:ext cx="10935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a:t>
            </a: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526" name="Google Shape;526;p35"/>
          <p:cNvSpPr txBox="1"/>
          <p:nvPr/>
        </p:nvSpPr>
        <p:spPr>
          <a:xfrm>
            <a:off x="3707100" y="3962400"/>
            <a:ext cx="10935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a:t>
            </a: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527" name="Google Shape;527;p35"/>
          <p:cNvCxnSpPr>
            <a:endCxn id="520" idx="1"/>
          </p:cNvCxnSpPr>
          <p:nvPr/>
        </p:nvCxnSpPr>
        <p:spPr>
          <a:xfrm flipH="1" rot="-5400000">
            <a:off x="2607300" y="16434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528" name="Google Shape;528;p35"/>
          <p:cNvCxnSpPr>
            <a:endCxn id="521" idx="1"/>
          </p:cNvCxnSpPr>
          <p:nvPr/>
        </p:nvCxnSpPr>
        <p:spPr>
          <a:xfrm flipH="1" rot="-5400000">
            <a:off x="2829450" y="20179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529" name="Google Shape;529;p35"/>
          <p:cNvCxnSpPr>
            <a:endCxn id="522" idx="1"/>
          </p:cNvCxnSpPr>
          <p:nvPr/>
        </p:nvCxnSpPr>
        <p:spPr>
          <a:xfrm flipH="1" rot="-5400000">
            <a:off x="3061200" y="24021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530" name="Google Shape;530;p35"/>
          <p:cNvCxnSpPr>
            <a:endCxn id="523" idx="1"/>
          </p:cNvCxnSpPr>
          <p:nvPr/>
        </p:nvCxnSpPr>
        <p:spPr>
          <a:xfrm flipH="1" rot="-5400000">
            <a:off x="3297900" y="27912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531" name="Google Shape;531;p35"/>
          <p:cNvCxnSpPr>
            <a:endCxn id="525" idx="1"/>
          </p:cNvCxnSpPr>
          <p:nvPr/>
        </p:nvCxnSpPr>
        <p:spPr>
          <a:xfrm flipH="1" rot="-5400000">
            <a:off x="3520050" y="31657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532" name="Google Shape;532;p35"/>
          <p:cNvCxnSpPr>
            <a:endCxn id="526" idx="1"/>
          </p:cNvCxnSpPr>
          <p:nvPr/>
        </p:nvCxnSpPr>
        <p:spPr>
          <a:xfrm flipH="1" rot="-5400000">
            <a:off x="3519300" y="3927000"/>
            <a:ext cx="222300" cy="153300"/>
          </a:xfrm>
          <a:prstGeom prst="curvedConnector2">
            <a:avLst/>
          </a:prstGeom>
          <a:noFill/>
          <a:ln cap="flat" cmpd="sng" w="19050">
            <a:solidFill>
              <a:schemeClr val="dk2"/>
            </a:solidFill>
            <a:prstDash val="solid"/>
            <a:round/>
            <a:headEnd len="med" w="med" type="none"/>
            <a:tailEnd len="med" w="med" type="none"/>
          </a:ln>
        </p:spPr>
      </p:cxnSp>
      <p:cxnSp>
        <p:nvCxnSpPr>
          <p:cNvPr id="533" name="Google Shape;533;p35"/>
          <p:cNvCxnSpPr>
            <a:endCxn id="524" idx="1"/>
          </p:cNvCxnSpPr>
          <p:nvPr/>
        </p:nvCxnSpPr>
        <p:spPr>
          <a:xfrm flipH="1" rot="-5400000">
            <a:off x="2921700" y="3177000"/>
            <a:ext cx="977100" cy="136500"/>
          </a:xfrm>
          <a:prstGeom prst="curvedConnector2">
            <a:avLst/>
          </a:prstGeom>
          <a:noFill/>
          <a:ln cap="flat" cmpd="sng" w="19050">
            <a:solidFill>
              <a:schemeClr val="dk2"/>
            </a:solidFill>
            <a:prstDash val="solid"/>
            <a:round/>
            <a:headEnd len="med" w="med" type="none"/>
            <a:tailEnd len="med" w="med" type="none"/>
          </a:ln>
        </p:spPr>
      </p:cxnSp>
      <p:sp>
        <p:nvSpPr>
          <p:cNvPr id="534" name="Google Shape;534;p35"/>
          <p:cNvSpPr txBox="1"/>
          <p:nvPr/>
        </p:nvSpPr>
        <p:spPr>
          <a:xfrm>
            <a:off x="6324600" y="4038600"/>
            <a:ext cx="1676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LayoutView</a:t>
            </a:r>
            <a:endParaRPr>
              <a:solidFill>
                <a:srgbClr val="0000FF"/>
              </a:solidFill>
              <a:latin typeface="Consolas"/>
              <a:ea typeface="Consolas"/>
              <a:cs typeface="Consolas"/>
              <a:sym typeface="Consolas"/>
            </a:endParaRPr>
          </a:p>
        </p:txBody>
      </p:sp>
      <p:sp>
        <p:nvSpPr>
          <p:cNvPr id="535" name="Google Shape;535;p35"/>
          <p:cNvSpPr txBox="1"/>
          <p:nvPr/>
        </p:nvSpPr>
        <p:spPr>
          <a:xfrm>
            <a:off x="6324600" y="3581400"/>
            <a:ext cx="1676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LayoutBlockFlow</a:t>
            </a:r>
            <a:endParaRPr>
              <a:solidFill>
                <a:srgbClr val="0000FF"/>
              </a:solidFill>
              <a:latin typeface="Consolas"/>
              <a:ea typeface="Consolas"/>
              <a:cs typeface="Consolas"/>
              <a:sym typeface="Consolas"/>
            </a:endParaRPr>
          </a:p>
        </p:txBody>
      </p:sp>
      <p:sp>
        <p:nvSpPr>
          <p:cNvPr id="536" name="Google Shape;536;p35"/>
          <p:cNvSpPr txBox="1"/>
          <p:nvPr/>
        </p:nvSpPr>
        <p:spPr>
          <a:xfrm>
            <a:off x="6324600" y="3124200"/>
            <a:ext cx="1676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LayoutBlock</a:t>
            </a:r>
            <a:endParaRPr>
              <a:solidFill>
                <a:srgbClr val="0000FF"/>
              </a:solidFill>
              <a:latin typeface="Consolas"/>
              <a:ea typeface="Consolas"/>
              <a:cs typeface="Consolas"/>
              <a:sym typeface="Consolas"/>
            </a:endParaRPr>
          </a:p>
        </p:txBody>
      </p:sp>
      <p:sp>
        <p:nvSpPr>
          <p:cNvPr id="537" name="Google Shape;537;p35"/>
          <p:cNvSpPr txBox="1"/>
          <p:nvPr/>
        </p:nvSpPr>
        <p:spPr>
          <a:xfrm>
            <a:off x="6324600" y="2667000"/>
            <a:ext cx="1676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LayoutBox</a:t>
            </a:r>
            <a:endParaRPr>
              <a:solidFill>
                <a:srgbClr val="0000FF"/>
              </a:solidFill>
              <a:latin typeface="Consolas"/>
              <a:ea typeface="Consolas"/>
              <a:cs typeface="Consolas"/>
              <a:sym typeface="Consolas"/>
            </a:endParaRPr>
          </a:p>
        </p:txBody>
      </p:sp>
      <p:sp>
        <p:nvSpPr>
          <p:cNvPr id="538" name="Google Shape;538;p35"/>
          <p:cNvSpPr txBox="1"/>
          <p:nvPr/>
        </p:nvSpPr>
        <p:spPr>
          <a:xfrm>
            <a:off x="6324600" y="2209800"/>
            <a:ext cx="2209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LayoutBoxModelObject</a:t>
            </a:r>
            <a:endParaRPr>
              <a:solidFill>
                <a:srgbClr val="0000FF"/>
              </a:solidFill>
              <a:latin typeface="Consolas"/>
              <a:ea typeface="Consolas"/>
              <a:cs typeface="Consolas"/>
              <a:sym typeface="Consolas"/>
            </a:endParaRPr>
          </a:p>
        </p:txBody>
      </p:sp>
      <p:sp>
        <p:nvSpPr>
          <p:cNvPr id="539" name="Google Shape;539;p35"/>
          <p:cNvSpPr txBox="1"/>
          <p:nvPr/>
        </p:nvSpPr>
        <p:spPr>
          <a:xfrm>
            <a:off x="6324600" y="1295400"/>
            <a:ext cx="1676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LayoutObject</a:t>
            </a:r>
            <a:endParaRPr>
              <a:solidFill>
                <a:srgbClr val="0000FF"/>
              </a:solidFill>
              <a:latin typeface="Consolas"/>
              <a:ea typeface="Consolas"/>
              <a:cs typeface="Consolas"/>
              <a:sym typeface="Consolas"/>
            </a:endParaRPr>
          </a:p>
        </p:txBody>
      </p:sp>
      <p:sp>
        <p:nvSpPr>
          <p:cNvPr id="540" name="Google Shape;540;p35"/>
          <p:cNvSpPr txBox="1"/>
          <p:nvPr/>
        </p:nvSpPr>
        <p:spPr>
          <a:xfrm>
            <a:off x="7315200" y="1752600"/>
            <a:ext cx="12192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LayoutText</a:t>
            </a:r>
            <a:endParaRPr>
              <a:solidFill>
                <a:srgbClr val="0000FF"/>
              </a:solidFill>
              <a:latin typeface="Consolas"/>
              <a:ea typeface="Consolas"/>
              <a:cs typeface="Consolas"/>
              <a:sym typeface="Consolas"/>
            </a:endParaRPr>
          </a:p>
        </p:txBody>
      </p:sp>
      <p:cxnSp>
        <p:nvCxnSpPr>
          <p:cNvPr id="541" name="Google Shape;541;p35"/>
          <p:cNvCxnSpPr/>
          <p:nvPr/>
        </p:nvCxnSpPr>
        <p:spPr>
          <a:xfrm rot="10800000">
            <a:off x="6477000" y="1600200"/>
            <a:ext cx="0" cy="609600"/>
          </a:xfrm>
          <a:prstGeom prst="straightConnector1">
            <a:avLst/>
          </a:prstGeom>
          <a:noFill/>
          <a:ln cap="flat" cmpd="sng" w="19050">
            <a:solidFill>
              <a:schemeClr val="dk2"/>
            </a:solidFill>
            <a:prstDash val="solid"/>
            <a:round/>
            <a:headEnd len="med" w="med" type="none"/>
            <a:tailEnd len="med" w="med" type="triangle"/>
          </a:ln>
        </p:spPr>
      </p:cxnSp>
      <p:cxnSp>
        <p:nvCxnSpPr>
          <p:cNvPr id="542" name="Google Shape;542;p35"/>
          <p:cNvCxnSpPr>
            <a:stCxn id="540" idx="1"/>
            <a:endCxn id="539" idx="2"/>
          </p:cNvCxnSpPr>
          <p:nvPr/>
        </p:nvCxnSpPr>
        <p:spPr>
          <a:xfrm rot="10800000">
            <a:off x="7162800" y="1600200"/>
            <a:ext cx="152400" cy="304800"/>
          </a:xfrm>
          <a:prstGeom prst="curvedConnector2">
            <a:avLst/>
          </a:prstGeom>
          <a:noFill/>
          <a:ln cap="flat" cmpd="sng" w="19050">
            <a:solidFill>
              <a:schemeClr val="dk2"/>
            </a:solidFill>
            <a:prstDash val="solid"/>
            <a:round/>
            <a:headEnd len="med" w="med" type="none"/>
            <a:tailEnd len="med" w="med" type="triangle"/>
          </a:ln>
        </p:spPr>
      </p:cxnSp>
      <p:cxnSp>
        <p:nvCxnSpPr>
          <p:cNvPr id="543" name="Google Shape;543;p35"/>
          <p:cNvCxnSpPr/>
          <p:nvPr/>
        </p:nvCxnSpPr>
        <p:spPr>
          <a:xfrm rot="10800000">
            <a:off x="6477000" y="2514600"/>
            <a:ext cx="0" cy="152400"/>
          </a:xfrm>
          <a:prstGeom prst="straightConnector1">
            <a:avLst/>
          </a:prstGeom>
          <a:noFill/>
          <a:ln cap="flat" cmpd="sng" w="19050">
            <a:solidFill>
              <a:schemeClr val="dk2"/>
            </a:solidFill>
            <a:prstDash val="solid"/>
            <a:round/>
            <a:headEnd len="med" w="med" type="none"/>
            <a:tailEnd len="med" w="med" type="triangle"/>
          </a:ln>
        </p:spPr>
      </p:cxnSp>
      <p:cxnSp>
        <p:nvCxnSpPr>
          <p:cNvPr id="544" name="Google Shape;544;p35"/>
          <p:cNvCxnSpPr/>
          <p:nvPr/>
        </p:nvCxnSpPr>
        <p:spPr>
          <a:xfrm rot="10800000">
            <a:off x="6477000" y="2971800"/>
            <a:ext cx="0" cy="152400"/>
          </a:xfrm>
          <a:prstGeom prst="straightConnector1">
            <a:avLst/>
          </a:prstGeom>
          <a:noFill/>
          <a:ln cap="flat" cmpd="sng" w="19050">
            <a:solidFill>
              <a:schemeClr val="dk2"/>
            </a:solidFill>
            <a:prstDash val="solid"/>
            <a:round/>
            <a:headEnd len="med" w="med" type="none"/>
            <a:tailEnd len="med" w="med" type="triangle"/>
          </a:ln>
        </p:spPr>
      </p:cxnSp>
      <p:cxnSp>
        <p:nvCxnSpPr>
          <p:cNvPr id="545" name="Google Shape;545;p35"/>
          <p:cNvCxnSpPr/>
          <p:nvPr/>
        </p:nvCxnSpPr>
        <p:spPr>
          <a:xfrm rot="10800000">
            <a:off x="6477000" y="3429000"/>
            <a:ext cx="0" cy="152400"/>
          </a:xfrm>
          <a:prstGeom prst="straightConnector1">
            <a:avLst/>
          </a:prstGeom>
          <a:noFill/>
          <a:ln cap="flat" cmpd="sng" w="19050">
            <a:solidFill>
              <a:schemeClr val="dk2"/>
            </a:solidFill>
            <a:prstDash val="solid"/>
            <a:round/>
            <a:headEnd len="med" w="med" type="none"/>
            <a:tailEnd len="med" w="med" type="triangle"/>
          </a:ln>
        </p:spPr>
      </p:cxnSp>
      <p:cxnSp>
        <p:nvCxnSpPr>
          <p:cNvPr id="546" name="Google Shape;546;p35"/>
          <p:cNvCxnSpPr/>
          <p:nvPr/>
        </p:nvCxnSpPr>
        <p:spPr>
          <a:xfrm rot="10800000">
            <a:off x="6477000" y="3886200"/>
            <a:ext cx="0" cy="152400"/>
          </a:xfrm>
          <a:prstGeom prst="straightConnector1">
            <a:avLst/>
          </a:prstGeom>
          <a:noFill/>
          <a:ln cap="flat" cmpd="sng" w="19050">
            <a:solidFill>
              <a:schemeClr val="dk2"/>
            </a:solidFill>
            <a:prstDash val="solid"/>
            <a:round/>
            <a:headEnd len="med" w="med" type="none"/>
            <a:tailEnd len="med" w="med" type="triangle"/>
          </a:ln>
        </p:spPr>
      </p:cxnSp>
      <p:sp>
        <p:nvSpPr>
          <p:cNvPr id="547" name="Google Shape;547;p35"/>
          <p:cNvSpPr txBox="1"/>
          <p:nvPr/>
        </p:nvSpPr>
        <p:spPr>
          <a:xfrm>
            <a:off x="786300" y="4343400"/>
            <a:ext cx="13473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DOM tree</a:t>
            </a:r>
            <a:endParaRPr i="1" sz="1800">
              <a:latin typeface="Droid Serif"/>
              <a:ea typeface="Droid Serif"/>
              <a:cs typeface="Droid Serif"/>
              <a:sym typeface="Droid Serif"/>
            </a:endParaRPr>
          </a:p>
        </p:txBody>
      </p:sp>
      <p:sp>
        <p:nvSpPr>
          <p:cNvPr id="548" name="Google Shape;548;p35"/>
          <p:cNvSpPr txBox="1"/>
          <p:nvPr/>
        </p:nvSpPr>
        <p:spPr>
          <a:xfrm>
            <a:off x="3124200" y="434340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layout</a:t>
            </a:r>
            <a:r>
              <a:rPr i="1" lang="en" sz="1800">
                <a:latin typeface="Droid Serif"/>
                <a:ea typeface="Droid Serif"/>
                <a:cs typeface="Droid Serif"/>
                <a:sym typeface="Droid Serif"/>
              </a:rPr>
              <a:t> tree</a:t>
            </a:r>
            <a:endParaRPr i="1" sz="1800">
              <a:latin typeface="Droid Serif"/>
              <a:ea typeface="Droid Serif"/>
              <a:cs typeface="Droid Serif"/>
              <a:sym typeface="Droid Serif"/>
            </a:endParaRPr>
          </a:p>
        </p:txBody>
      </p:sp>
      <p:sp>
        <p:nvSpPr>
          <p:cNvPr id="549" name="Google Shape;549;p35"/>
          <p:cNvSpPr txBox="1"/>
          <p:nvPr/>
        </p:nvSpPr>
        <p:spPr>
          <a:xfrm>
            <a:off x="6324600" y="4419600"/>
            <a:ext cx="23622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C++ class hierarchy</a:t>
            </a:r>
            <a:endParaRPr i="1" sz="1800">
              <a:latin typeface="Droid Serif"/>
              <a:ea typeface="Droid Serif"/>
              <a:cs typeface="Droid Serif"/>
              <a:sym typeface="Droid Serif"/>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3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56" name="Google Shape;556;p36"/>
          <p:cNvSpPr txBox="1"/>
          <p:nvPr/>
        </p:nvSpPr>
        <p:spPr>
          <a:xfrm>
            <a:off x="405300" y="1168800"/>
            <a:ext cx="767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DOM nodes are </a:t>
            </a:r>
            <a:r>
              <a:rPr b="1" i="1" lang="en" sz="1800">
                <a:latin typeface="Droid Serif"/>
                <a:ea typeface="Droid Serif"/>
                <a:cs typeface="Droid Serif"/>
                <a:sym typeface="Droid Serif"/>
              </a:rPr>
              <a:t>mostly</a:t>
            </a:r>
            <a:r>
              <a:rPr i="1" lang="en" sz="1800">
                <a:latin typeface="Droid Serif"/>
                <a:ea typeface="Droid Serif"/>
                <a:cs typeface="Droid Serif"/>
                <a:sym typeface="Droid Serif"/>
              </a:rPr>
              <a:t> 1:1 with layout objects, with some exceptions.</a:t>
            </a:r>
            <a:endParaRPr i="1" sz="1800">
              <a:latin typeface="Droid Serif"/>
              <a:ea typeface="Droid Serif"/>
              <a:cs typeface="Droid Serif"/>
              <a:sym typeface="Droid Serif"/>
            </a:endParaRPr>
          </a:p>
        </p:txBody>
      </p:sp>
      <p:sp>
        <p:nvSpPr>
          <p:cNvPr id="557" name="Google Shape;557;p36"/>
          <p:cNvSpPr txBox="1"/>
          <p:nvPr/>
        </p:nvSpPr>
        <p:spPr>
          <a:xfrm>
            <a:off x="685800" y="26670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558" name="Google Shape;558;p36"/>
          <p:cNvSpPr txBox="1"/>
          <p:nvPr/>
        </p:nvSpPr>
        <p:spPr>
          <a:xfrm>
            <a:off x="1143000" y="2819400"/>
            <a:ext cx="1524000" cy="685800"/>
          </a:xfrm>
          <a:prstGeom prst="rect">
            <a:avLst/>
          </a:prstGeom>
          <a:solidFill>
            <a:srgbClr val="CFE2F3"/>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ComputedStyle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a:t>
            </a:r>
            <a:r>
              <a:rPr b="1" lang="en" sz="1200">
                <a:latin typeface="Consolas"/>
                <a:ea typeface="Consolas"/>
                <a:cs typeface="Consolas"/>
                <a:sym typeface="Consolas"/>
              </a:rPr>
              <a:t>display: none</a:t>
            </a:r>
            <a:endParaRPr b="1"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59" name="Google Shape;559;p36"/>
          <p:cNvCxnSpPr/>
          <p:nvPr/>
        </p:nvCxnSpPr>
        <p:spPr>
          <a:xfrm rot="5400000">
            <a:off x="1943100" y="3390900"/>
            <a:ext cx="533400" cy="3048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560" name="Google Shape;560;p36"/>
          <p:cNvSpPr txBox="1"/>
          <p:nvPr/>
        </p:nvSpPr>
        <p:spPr>
          <a:xfrm>
            <a:off x="1295400" y="3733800"/>
            <a:ext cx="1676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 LayoutObject!</a:t>
            </a:r>
            <a:endParaRPr i="1">
              <a:latin typeface="Droid Serif"/>
              <a:ea typeface="Droid Serif"/>
              <a:cs typeface="Droid Serif"/>
              <a:sym typeface="Droid Serif"/>
            </a:endParaRPr>
          </a:p>
        </p:txBody>
      </p:sp>
      <p:sp>
        <p:nvSpPr>
          <p:cNvPr id="561" name="Google Shape;561;p36"/>
          <p:cNvSpPr txBox="1"/>
          <p:nvPr/>
        </p:nvSpPr>
        <p:spPr>
          <a:xfrm>
            <a:off x="4038600" y="3505200"/>
            <a:ext cx="1524000" cy="121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&lt;span&gt;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  </a:t>
            </a:r>
            <a:r>
              <a:rPr lang="en">
                <a:latin typeface="Consolas"/>
                <a:ea typeface="Consolas"/>
                <a:cs typeface="Consolas"/>
                <a:sym typeface="Consolas"/>
              </a:rPr>
              <a:t>split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  &lt;p&gt;</a:t>
            </a:r>
            <a:r>
              <a:rPr lang="en">
                <a:latin typeface="Consolas"/>
                <a:ea typeface="Consolas"/>
                <a:cs typeface="Consolas"/>
                <a:sym typeface="Consolas"/>
              </a:rPr>
              <a:t>whoa</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0000FF"/>
                </a:solidFill>
                <a:latin typeface="Consolas"/>
                <a:ea typeface="Consolas"/>
                <a:cs typeface="Consolas"/>
                <a:sym typeface="Consolas"/>
              </a:rPr>
              <a:t>  </a:t>
            </a:r>
            <a:r>
              <a:rPr lang="en">
                <a:solidFill>
                  <a:schemeClr val="dk1"/>
                </a:solidFill>
                <a:latin typeface="Consolas"/>
                <a:ea typeface="Consolas"/>
                <a:cs typeface="Consolas"/>
                <a:sym typeface="Consolas"/>
              </a:rPr>
              <a:t>span</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&lt;/span&gt;</a:t>
            </a:r>
            <a:endParaRPr>
              <a:solidFill>
                <a:srgbClr val="0000FF"/>
              </a:solidFill>
              <a:latin typeface="Consolas"/>
              <a:ea typeface="Consolas"/>
              <a:cs typeface="Consolas"/>
              <a:sym typeface="Consolas"/>
            </a:endParaRPr>
          </a:p>
        </p:txBody>
      </p:sp>
      <p:sp>
        <p:nvSpPr>
          <p:cNvPr id="562" name="Google Shape;562;p36"/>
          <p:cNvSpPr txBox="1"/>
          <p:nvPr/>
        </p:nvSpPr>
        <p:spPr>
          <a:xfrm>
            <a:off x="5791200" y="3429000"/>
            <a:ext cx="2057400" cy="14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LayoutBlockFlow (anonymous)</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LayoutInline {SPAN}</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LayoutText "split"</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LayoutBlockFlow (anonymous)</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LayoutBlockFlow {P}</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LayoutText "whoa"</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LayoutBlockFlow (anonymous)</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LayoutInline {SPAN}</a:t>
            </a:r>
            <a:endParaRPr sz="9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latin typeface="Consolas"/>
                <a:ea typeface="Consolas"/>
                <a:cs typeface="Consolas"/>
                <a:sym typeface="Consolas"/>
              </a:rPr>
              <a:t>    LayoutText "span"</a:t>
            </a:r>
            <a:endParaRPr sz="900">
              <a:latin typeface="Consolas"/>
              <a:ea typeface="Consolas"/>
              <a:cs typeface="Consolas"/>
              <a:sym typeface="Consolas"/>
            </a:endParaRPr>
          </a:p>
          <a:p>
            <a:pPr indent="0" lvl="0" marL="0" rtl="0" algn="l">
              <a:spcBef>
                <a:spcPts val="0"/>
              </a:spcBef>
              <a:spcAft>
                <a:spcPts val="0"/>
              </a:spcAft>
              <a:buNone/>
            </a:pPr>
            <a:r>
              <a:t/>
            </a:r>
            <a:endParaRPr sz="900">
              <a:latin typeface="Consolas"/>
              <a:ea typeface="Consolas"/>
              <a:cs typeface="Consolas"/>
              <a:sym typeface="Consolas"/>
            </a:endParaRPr>
          </a:p>
        </p:txBody>
      </p:sp>
      <p:pic>
        <p:nvPicPr>
          <p:cNvPr descr="MV5BY2M4MDdhZmYtNDUwNS00NTc2LTg5MzgtZTRjMjlmNmY1N2E0XkEyXkFqcGdeQXVyMjQ0MTY4MTk@._V1_UX182_CR0,0,182,268_AL_.jpg" id="563" name="Google Shape;563;p36"/>
          <p:cNvPicPr preferRelativeResize="0"/>
          <p:nvPr/>
        </p:nvPicPr>
        <p:blipFill>
          <a:blip r:embed="rId3">
            <a:alphaModFix/>
          </a:blip>
          <a:stretch>
            <a:fillRect/>
          </a:stretch>
        </p:blipFill>
        <p:spPr>
          <a:xfrm>
            <a:off x="7696200" y="3505200"/>
            <a:ext cx="914400" cy="1257300"/>
          </a:xfrm>
          <a:prstGeom prst="rect">
            <a:avLst/>
          </a:prstGeom>
          <a:noFill/>
          <a:ln>
            <a:noFill/>
          </a:ln>
        </p:spPr>
      </p:pic>
      <p:cxnSp>
        <p:nvCxnSpPr>
          <p:cNvPr id="564" name="Google Shape;564;p36"/>
          <p:cNvCxnSpPr/>
          <p:nvPr/>
        </p:nvCxnSpPr>
        <p:spPr>
          <a:xfrm>
            <a:off x="4800600" y="3733800"/>
            <a:ext cx="1143000" cy="600"/>
          </a:xfrm>
          <a:prstGeom prst="curvedConnector3">
            <a:avLst>
              <a:gd fmla="val 50000" name="adj1"/>
            </a:avLst>
          </a:prstGeom>
          <a:noFill/>
          <a:ln cap="flat" cmpd="sng" w="19050">
            <a:solidFill>
              <a:schemeClr val="dk2"/>
            </a:solidFill>
            <a:prstDash val="solid"/>
            <a:round/>
            <a:headEnd len="med" w="med" type="none"/>
            <a:tailEnd len="med" w="med" type="triangle"/>
          </a:ln>
        </p:spPr>
      </p:cxnSp>
      <p:cxnSp>
        <p:nvCxnSpPr>
          <p:cNvPr id="565" name="Google Shape;565;p36"/>
          <p:cNvCxnSpPr/>
          <p:nvPr/>
        </p:nvCxnSpPr>
        <p:spPr>
          <a:xfrm>
            <a:off x="4800600" y="3733800"/>
            <a:ext cx="1170300" cy="778500"/>
          </a:xfrm>
          <a:prstGeom prst="curvedConnector3">
            <a:avLst>
              <a:gd fmla="val 57765" name="adj1"/>
            </a:avLst>
          </a:prstGeom>
          <a:noFill/>
          <a:ln cap="flat" cmpd="sng" w="19050">
            <a:solidFill>
              <a:schemeClr val="dk2"/>
            </a:solidFill>
            <a:prstDash val="solid"/>
            <a:round/>
            <a:headEnd len="med" w="med" type="none"/>
            <a:tailEnd len="med" w="med" type="triangle"/>
          </a:ln>
        </p:spPr>
      </p:cxnSp>
      <p:sp>
        <p:nvSpPr>
          <p:cNvPr id="566" name="Google Shape;566;p36"/>
          <p:cNvSpPr txBox="1"/>
          <p:nvPr/>
        </p:nvSpPr>
        <p:spPr>
          <a:xfrm>
            <a:off x="5105400" y="2514600"/>
            <a:ext cx="3186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LayoutInline</a:t>
            </a:r>
            <a:r>
              <a:rPr lang="en">
                <a:latin typeface="Consolas"/>
                <a:ea typeface="Consolas"/>
                <a:cs typeface="Consolas"/>
                <a:sym typeface="Consolas"/>
              </a:rPr>
              <a:t> {&lt;pseudo:before&gt;}</a:t>
            </a:r>
            <a:endParaRPr>
              <a:latin typeface="Consolas"/>
              <a:ea typeface="Consolas"/>
              <a:cs typeface="Consolas"/>
              <a:sym typeface="Consolas"/>
            </a:endParaRPr>
          </a:p>
        </p:txBody>
      </p:sp>
      <p:cxnSp>
        <p:nvCxnSpPr>
          <p:cNvPr id="567" name="Google Shape;567;p36"/>
          <p:cNvCxnSpPr/>
          <p:nvPr/>
        </p:nvCxnSpPr>
        <p:spPr>
          <a:xfrm>
            <a:off x="5257800" y="2209800"/>
            <a:ext cx="0" cy="304800"/>
          </a:xfrm>
          <a:prstGeom prst="straightConnector1">
            <a:avLst/>
          </a:prstGeom>
          <a:noFill/>
          <a:ln cap="flat" cmpd="sng" w="19050">
            <a:solidFill>
              <a:schemeClr val="dk2"/>
            </a:solidFill>
            <a:prstDash val="solid"/>
            <a:round/>
            <a:headEnd len="med" w="med" type="none"/>
            <a:tailEnd len="med" w="med" type="triangle"/>
          </a:ln>
        </p:spPr>
      </p:cxnSp>
      <p:sp>
        <p:nvSpPr>
          <p:cNvPr id="568" name="Google Shape;568;p36"/>
          <p:cNvSpPr txBox="1"/>
          <p:nvPr/>
        </p:nvSpPr>
        <p:spPr>
          <a:xfrm>
            <a:off x="4800600" y="1828800"/>
            <a:ext cx="3352800" cy="420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p</a:t>
            </a:r>
            <a:r>
              <a:rPr b="1" lang="en">
                <a:solidFill>
                  <a:srgbClr val="980000"/>
                </a:solidFill>
                <a:latin typeface="Consolas"/>
                <a:ea typeface="Consolas"/>
                <a:cs typeface="Consolas"/>
                <a:sym typeface="Consolas"/>
              </a:rPr>
              <a:t>::before</a:t>
            </a:r>
            <a:r>
              <a:rPr lang="en">
                <a:latin typeface="Consolas"/>
                <a:ea typeface="Consolas"/>
                <a:cs typeface="Consolas"/>
                <a:sym typeface="Consolas"/>
              </a:rPr>
              <a:t> </a:t>
            </a:r>
            <a:r>
              <a:rPr lang="en">
                <a:solidFill>
                  <a:srgbClr val="0000FF"/>
                </a:solidFill>
                <a:latin typeface="Consolas"/>
                <a:ea typeface="Consolas"/>
                <a:cs typeface="Consolas"/>
                <a:sym typeface="Consolas"/>
              </a:rPr>
              <a:t>{</a:t>
            </a:r>
            <a:r>
              <a:rPr lang="en">
                <a:latin typeface="Consolas"/>
                <a:ea typeface="Consolas"/>
                <a:cs typeface="Consolas"/>
                <a:sym typeface="Consolas"/>
              </a:rPr>
              <a:t> content: "danger" </a:t>
            </a:r>
            <a:r>
              <a:rPr lang="en">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569" name="Google Shape;569;p36"/>
          <p:cNvSpPr txBox="1"/>
          <p:nvPr/>
        </p:nvSpPr>
        <p:spPr>
          <a:xfrm>
            <a:off x="3200400" y="2209800"/>
            <a:ext cx="14478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 DOM node!</a:t>
            </a:r>
            <a:endParaRPr i="1">
              <a:latin typeface="Droid Serif"/>
              <a:ea typeface="Droid Serif"/>
              <a:cs typeface="Droid Serif"/>
              <a:sym typeface="Droid Serif"/>
            </a:endParaRPr>
          </a:p>
        </p:txBody>
      </p:sp>
      <p:cxnSp>
        <p:nvCxnSpPr>
          <p:cNvPr id="570" name="Google Shape;570;p36"/>
          <p:cNvCxnSpPr>
            <a:stCxn id="566" idx="1"/>
          </p:cNvCxnSpPr>
          <p:nvPr/>
        </p:nvCxnSpPr>
        <p:spPr>
          <a:xfrm rot="10800000">
            <a:off x="4545000" y="2411400"/>
            <a:ext cx="560400" cy="293700"/>
          </a:xfrm>
          <a:prstGeom prst="curvedConnector3">
            <a:avLst>
              <a:gd fmla="val 50000" name="adj1"/>
            </a:avLst>
          </a:prstGeom>
          <a:noFill/>
          <a:ln cap="flat" cmpd="sng" w="19050">
            <a:solidFill>
              <a:schemeClr val="dk2"/>
            </a:solidFill>
            <a:prstDash val="dash"/>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37"/>
          <p:cNvSpPr/>
          <p:nvPr/>
        </p:nvSpPr>
        <p:spPr>
          <a:xfrm>
            <a:off x="1752600" y="1524000"/>
            <a:ext cx="533400" cy="33528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578" name="Google Shape;578;p37"/>
          <p:cNvSpPr txBox="1"/>
          <p:nvPr/>
        </p:nvSpPr>
        <p:spPr>
          <a:xfrm>
            <a:off x="506700" y="1828800"/>
            <a:ext cx="14334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579" name="Google Shape;579;p37"/>
          <p:cNvSpPr txBox="1"/>
          <p:nvPr/>
        </p:nvSpPr>
        <p:spPr>
          <a:xfrm>
            <a:off x="735300" y="2209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80" name="Google Shape;580;p37"/>
          <p:cNvSpPr txBox="1"/>
          <p:nvPr/>
        </p:nvSpPr>
        <p:spPr>
          <a:xfrm>
            <a:off x="963900" y="2590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81" name="Google Shape;581;p37"/>
          <p:cNvSpPr txBox="1"/>
          <p:nvPr/>
        </p:nvSpPr>
        <p:spPr>
          <a:xfrm>
            <a:off x="1192500" y="2971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82" name="Google Shape;582;p37"/>
          <p:cNvSpPr txBox="1"/>
          <p:nvPr/>
        </p:nvSpPr>
        <p:spPr>
          <a:xfrm>
            <a:off x="1421100" y="3352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83" name="Google Shape;583;p37"/>
          <p:cNvSpPr txBox="1"/>
          <p:nvPr/>
        </p:nvSpPr>
        <p:spPr>
          <a:xfrm>
            <a:off x="1421100" y="4114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84" name="Google Shape;584;p37"/>
          <p:cNvSpPr txBox="1"/>
          <p:nvPr/>
        </p:nvSpPr>
        <p:spPr>
          <a:xfrm>
            <a:off x="1649700" y="3733800"/>
            <a:ext cx="10935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585" name="Google Shape;585;p37"/>
          <p:cNvCxnSpPr>
            <a:endCxn id="579" idx="1"/>
          </p:cNvCxnSpPr>
          <p:nvPr/>
        </p:nvCxnSpPr>
        <p:spPr>
          <a:xfrm flipH="1" rot="-5400000">
            <a:off x="549900" y="2176800"/>
            <a:ext cx="236700" cy="134100"/>
          </a:xfrm>
          <a:prstGeom prst="curvedConnector2">
            <a:avLst/>
          </a:prstGeom>
          <a:noFill/>
          <a:ln cap="flat" cmpd="sng" w="19050">
            <a:solidFill>
              <a:schemeClr val="dk2"/>
            </a:solidFill>
            <a:prstDash val="solid"/>
            <a:round/>
            <a:headEnd len="med" w="med" type="none"/>
            <a:tailEnd len="med" w="med" type="none"/>
          </a:ln>
        </p:spPr>
      </p:cxnSp>
      <p:cxnSp>
        <p:nvCxnSpPr>
          <p:cNvPr id="586" name="Google Shape;586;p37"/>
          <p:cNvCxnSpPr>
            <a:endCxn id="580" idx="1"/>
          </p:cNvCxnSpPr>
          <p:nvPr/>
        </p:nvCxnSpPr>
        <p:spPr>
          <a:xfrm flipH="1" rot="-5400000">
            <a:off x="772050" y="25513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587" name="Google Shape;587;p37"/>
          <p:cNvCxnSpPr>
            <a:endCxn id="581" idx="1"/>
          </p:cNvCxnSpPr>
          <p:nvPr/>
        </p:nvCxnSpPr>
        <p:spPr>
          <a:xfrm flipH="1" rot="-5400000">
            <a:off x="1003800" y="2935500"/>
            <a:ext cx="238500" cy="138900"/>
          </a:xfrm>
          <a:prstGeom prst="curvedConnector2">
            <a:avLst/>
          </a:prstGeom>
          <a:noFill/>
          <a:ln cap="flat" cmpd="sng" w="19050">
            <a:solidFill>
              <a:schemeClr val="dk2"/>
            </a:solidFill>
            <a:prstDash val="solid"/>
            <a:round/>
            <a:headEnd len="med" w="med" type="none"/>
            <a:tailEnd len="med" w="med" type="none"/>
          </a:ln>
        </p:spPr>
      </p:cxnSp>
      <p:cxnSp>
        <p:nvCxnSpPr>
          <p:cNvPr id="588" name="Google Shape;588;p37"/>
          <p:cNvCxnSpPr>
            <a:endCxn id="582" idx="1"/>
          </p:cNvCxnSpPr>
          <p:nvPr/>
        </p:nvCxnSpPr>
        <p:spPr>
          <a:xfrm flipH="1" rot="-5400000">
            <a:off x="1240500" y="3324600"/>
            <a:ext cx="224700" cy="136500"/>
          </a:xfrm>
          <a:prstGeom prst="curvedConnector2">
            <a:avLst/>
          </a:prstGeom>
          <a:noFill/>
          <a:ln cap="flat" cmpd="sng" w="19050">
            <a:solidFill>
              <a:schemeClr val="dk2"/>
            </a:solidFill>
            <a:prstDash val="solid"/>
            <a:round/>
            <a:headEnd len="med" w="med" type="none"/>
            <a:tailEnd len="med" w="med" type="none"/>
          </a:ln>
        </p:spPr>
      </p:cxnSp>
      <p:cxnSp>
        <p:nvCxnSpPr>
          <p:cNvPr id="589" name="Google Shape;589;p37"/>
          <p:cNvCxnSpPr>
            <a:endCxn id="584" idx="1"/>
          </p:cNvCxnSpPr>
          <p:nvPr/>
        </p:nvCxnSpPr>
        <p:spPr>
          <a:xfrm flipH="1" rot="-5400000">
            <a:off x="1462650" y="3699150"/>
            <a:ext cx="230400" cy="143700"/>
          </a:xfrm>
          <a:prstGeom prst="curvedConnector2">
            <a:avLst/>
          </a:prstGeom>
          <a:noFill/>
          <a:ln cap="flat" cmpd="sng" w="19050">
            <a:solidFill>
              <a:schemeClr val="dk2"/>
            </a:solidFill>
            <a:prstDash val="solid"/>
            <a:round/>
            <a:headEnd len="med" w="med" type="none"/>
            <a:tailEnd len="med" w="med" type="none"/>
          </a:ln>
        </p:spPr>
      </p:cxnSp>
      <p:cxnSp>
        <p:nvCxnSpPr>
          <p:cNvPr id="590" name="Google Shape;590;p37"/>
          <p:cNvCxnSpPr>
            <a:endCxn id="583" idx="1"/>
          </p:cNvCxnSpPr>
          <p:nvPr/>
        </p:nvCxnSpPr>
        <p:spPr>
          <a:xfrm flipH="1" rot="-5400000">
            <a:off x="864300" y="3710400"/>
            <a:ext cx="977100" cy="136500"/>
          </a:xfrm>
          <a:prstGeom prst="curvedConnector2">
            <a:avLst/>
          </a:prstGeom>
          <a:noFill/>
          <a:ln cap="flat" cmpd="sng" w="19050">
            <a:solidFill>
              <a:schemeClr val="dk2"/>
            </a:solidFill>
            <a:prstDash val="solid"/>
            <a:round/>
            <a:headEnd len="med" w="med" type="none"/>
            <a:tailEnd len="med" w="med" type="none"/>
          </a:ln>
        </p:spPr>
      </p:cxnSp>
      <p:sp>
        <p:nvSpPr>
          <p:cNvPr id="591" name="Google Shape;591;p37"/>
          <p:cNvSpPr txBox="1"/>
          <p:nvPr/>
        </p:nvSpPr>
        <p:spPr>
          <a:xfrm>
            <a:off x="312600" y="1133100"/>
            <a:ext cx="38784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LocalFrameView</a:t>
            </a:r>
            <a:r>
              <a:rPr lang="en" sz="1800">
                <a:latin typeface="Consolas"/>
                <a:ea typeface="Consolas"/>
                <a:cs typeface="Consolas"/>
                <a:sym typeface="Consolas"/>
              </a:rPr>
              <a:t>::</a:t>
            </a:r>
            <a:r>
              <a:rPr b="1" lang="en" sz="1800">
                <a:latin typeface="Consolas"/>
                <a:ea typeface="Consolas"/>
                <a:cs typeface="Consolas"/>
                <a:sym typeface="Consolas"/>
              </a:rPr>
              <a:t>UpdateLayout</a:t>
            </a:r>
            <a:endParaRPr b="1" sz="1800">
              <a:solidFill>
                <a:srgbClr val="0000FF"/>
              </a:solidFill>
              <a:latin typeface="Consolas"/>
              <a:ea typeface="Consolas"/>
              <a:cs typeface="Consolas"/>
              <a:sym typeface="Consolas"/>
            </a:endParaRPr>
          </a:p>
        </p:txBody>
      </p:sp>
      <p:sp>
        <p:nvSpPr>
          <p:cNvPr id="592" name="Google Shape;592;p37"/>
          <p:cNvSpPr txBox="1"/>
          <p:nvPr/>
        </p:nvSpPr>
        <p:spPr>
          <a:xfrm>
            <a:off x="405300" y="4369200"/>
            <a:ext cx="1575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layout tree</a:t>
            </a:r>
            <a:endParaRPr i="1" sz="1800">
              <a:latin typeface="Droid Serif"/>
              <a:ea typeface="Droid Serif"/>
              <a:cs typeface="Droid Serif"/>
              <a:sym typeface="Droid Serif"/>
            </a:endParaRPr>
          </a:p>
        </p:txBody>
      </p:sp>
      <p:sp>
        <p:nvSpPr>
          <p:cNvPr id="593" name="Google Shape;593;p37"/>
          <p:cNvSpPr txBox="1"/>
          <p:nvPr/>
        </p:nvSpPr>
        <p:spPr>
          <a:xfrm>
            <a:off x="3175800" y="1971300"/>
            <a:ext cx="36060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LayoutObject</a:t>
            </a:r>
            <a:r>
              <a:rPr lang="en" sz="1800">
                <a:latin typeface="Consolas"/>
                <a:ea typeface="Consolas"/>
                <a:cs typeface="Consolas"/>
                <a:sym typeface="Consolas"/>
              </a:rPr>
              <a:t>::</a:t>
            </a:r>
            <a:r>
              <a:rPr b="1" lang="en" sz="1800">
                <a:latin typeface="Consolas"/>
                <a:ea typeface="Consolas"/>
                <a:cs typeface="Consolas"/>
                <a:sym typeface="Consolas"/>
              </a:rPr>
              <a:t>UpdateLayout</a:t>
            </a:r>
            <a:endParaRPr b="1" sz="1800">
              <a:solidFill>
                <a:srgbClr val="0000FF"/>
              </a:solidFill>
              <a:latin typeface="Consolas"/>
              <a:ea typeface="Consolas"/>
              <a:cs typeface="Consolas"/>
              <a:sym typeface="Consolas"/>
            </a:endParaRPr>
          </a:p>
        </p:txBody>
      </p:sp>
      <p:sp>
        <p:nvSpPr>
          <p:cNvPr id="594" name="Google Shape;594;p37"/>
          <p:cNvSpPr txBox="1"/>
          <p:nvPr/>
        </p:nvSpPr>
        <p:spPr>
          <a:xfrm>
            <a:off x="3505200" y="2464200"/>
            <a:ext cx="4767000" cy="131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compute box bounds and overflow</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create line boxes</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add/remove scrollbars</a:t>
            </a:r>
            <a:endParaRPr i="1" sz="1800">
              <a:latin typeface="Droid Serif"/>
              <a:ea typeface="Droid Serif"/>
              <a:cs typeface="Droid Serif"/>
              <a:sym typeface="Droid Serif"/>
            </a:endParaRPr>
          </a:p>
        </p:txBody>
      </p:sp>
      <p:cxnSp>
        <p:nvCxnSpPr>
          <p:cNvPr id="595" name="Google Shape;595;p37"/>
          <p:cNvCxnSpPr/>
          <p:nvPr/>
        </p:nvCxnSpPr>
        <p:spPr>
          <a:xfrm>
            <a:off x="3581400" y="1600200"/>
            <a:ext cx="0" cy="381000"/>
          </a:xfrm>
          <a:prstGeom prst="straightConnector1">
            <a:avLst/>
          </a:prstGeom>
          <a:noFill/>
          <a:ln cap="flat" cmpd="sng" w="19050">
            <a:solidFill>
              <a:schemeClr val="dk2"/>
            </a:solidFill>
            <a:prstDash val="solid"/>
            <a:round/>
            <a:headEnd len="med" w="med" type="none"/>
            <a:tailEnd len="med" w="med" type="triangle"/>
          </a:ln>
        </p:spPr>
      </p:cxnSp>
      <p:sp>
        <p:nvSpPr>
          <p:cNvPr id="596" name="Google Shape;596;p37"/>
          <p:cNvSpPr txBox="1"/>
          <p:nvPr/>
        </p:nvSpPr>
        <p:spPr>
          <a:xfrm>
            <a:off x="3429000" y="4114800"/>
            <a:ext cx="5257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Layout</a:t>
            </a:r>
            <a:r>
              <a:rPr i="1" lang="en">
                <a:latin typeface="Droid Serif"/>
                <a:ea typeface="Droid Serif"/>
                <a:cs typeface="Droid Serif"/>
                <a:sym typeface="Droid Serif"/>
              </a:rPr>
              <a:t> (lifecycle stage) walks the </a:t>
            </a:r>
            <a:r>
              <a:rPr b="1" i="1" lang="en">
                <a:latin typeface="Droid Serif"/>
                <a:ea typeface="Droid Serif"/>
                <a:cs typeface="Droid Serif"/>
                <a:sym typeface="Droid Serif"/>
              </a:rPr>
              <a:t>layout tree</a:t>
            </a:r>
            <a:r>
              <a:rPr i="1" lang="en">
                <a:latin typeface="Droid Serif"/>
                <a:ea typeface="Droid Serif"/>
                <a:cs typeface="Droid Serif"/>
                <a:sym typeface="Droid Serif"/>
              </a:rPr>
              <a:t> filling in state describing the visual geometry of each </a:t>
            </a:r>
            <a:r>
              <a:rPr lang="en">
                <a:latin typeface="Consolas"/>
                <a:ea typeface="Consolas"/>
                <a:cs typeface="Consolas"/>
                <a:sym typeface="Consolas"/>
              </a:rPr>
              <a:t>LayoutObject</a:t>
            </a:r>
            <a:r>
              <a:rPr i="1" lang="en">
                <a:latin typeface="Droid Serif"/>
                <a:ea typeface="Droid Serif"/>
                <a:cs typeface="Droid Serif"/>
                <a:sym typeface="Droid Serif"/>
              </a:rPr>
              <a:t>.</a:t>
            </a:r>
            <a:endParaRPr i="1">
              <a:latin typeface="Droid Serif"/>
              <a:ea typeface="Droid Serif"/>
              <a:cs typeface="Droid Serif"/>
              <a:sym typeface="Droid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38"/>
          <p:cNvSpPr/>
          <p:nvPr/>
        </p:nvSpPr>
        <p:spPr>
          <a:xfrm>
            <a:off x="4267200" y="2667000"/>
            <a:ext cx="3962400" cy="18288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layout</a:t>
            </a:r>
            <a:endParaRPr b="1" sz="3600">
              <a:solidFill>
                <a:srgbClr val="434343"/>
              </a:solidFill>
              <a:latin typeface="Droid Sans"/>
              <a:ea typeface="Droid Sans"/>
              <a:cs typeface="Droid Sans"/>
              <a:sym typeface="Droid Sans"/>
            </a:endParaRPr>
          </a:p>
        </p:txBody>
      </p:sp>
      <p:sp>
        <p:nvSpPr>
          <p:cNvPr id="604" name="Google Shape;604;p38"/>
          <p:cNvSpPr txBox="1"/>
          <p:nvPr/>
        </p:nvSpPr>
        <p:spPr>
          <a:xfrm>
            <a:off x="2827200" y="1520424"/>
            <a:ext cx="38784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LocalFrameView::</a:t>
            </a:r>
            <a:r>
              <a:rPr b="1" lang="en" sz="1800">
                <a:latin typeface="Consolas"/>
                <a:ea typeface="Consolas"/>
                <a:cs typeface="Consolas"/>
                <a:sym typeface="Consolas"/>
              </a:rPr>
              <a:t>UpdateLayout</a:t>
            </a:r>
            <a:endParaRPr b="1" sz="1800">
              <a:solidFill>
                <a:srgbClr val="0000FF"/>
              </a:solidFill>
              <a:latin typeface="Consolas"/>
              <a:ea typeface="Consolas"/>
              <a:cs typeface="Consolas"/>
              <a:sym typeface="Consolas"/>
            </a:endParaRPr>
          </a:p>
        </p:txBody>
      </p:sp>
      <p:sp>
        <p:nvSpPr>
          <p:cNvPr id="605" name="Google Shape;605;p38"/>
          <p:cNvSpPr/>
          <p:nvPr/>
        </p:nvSpPr>
        <p:spPr>
          <a:xfrm>
            <a:off x="1981200" y="1290237"/>
            <a:ext cx="838200" cy="306400"/>
          </a:xfrm>
          <a:custGeom>
            <a:rect b="b" l="l" r="r" t="t"/>
            <a:pathLst>
              <a:path extrusionOk="0" h="12256" w="33528">
                <a:moveTo>
                  <a:pt x="0" y="12256"/>
                </a:moveTo>
                <a:cubicBezTo>
                  <a:pt x="2540" y="10224"/>
                  <a:pt x="9652" y="572"/>
                  <a:pt x="15240" y="64"/>
                </a:cubicBezTo>
                <a:cubicBezTo>
                  <a:pt x="20828" y="-444"/>
                  <a:pt x="30480" y="7684"/>
                  <a:pt x="33528" y="9208"/>
                </a:cubicBezTo>
              </a:path>
            </a:pathLst>
          </a:custGeom>
          <a:noFill/>
          <a:ln cap="flat" cmpd="sng" w="19050">
            <a:solidFill>
              <a:srgbClr val="666666"/>
            </a:solidFill>
            <a:prstDash val="solid"/>
            <a:round/>
            <a:headEnd len="med" w="med" type="none"/>
            <a:tailEnd len="med" w="med" type="triangle"/>
          </a:ln>
        </p:spPr>
      </p:sp>
      <p:sp>
        <p:nvSpPr>
          <p:cNvPr id="606" name="Google Shape;606;p38"/>
          <p:cNvSpPr/>
          <p:nvPr/>
        </p:nvSpPr>
        <p:spPr>
          <a:xfrm>
            <a:off x="1981200" y="1901424"/>
            <a:ext cx="838200" cy="232176"/>
          </a:xfrm>
          <a:custGeom>
            <a:rect b="b" l="l" r="r" t="t"/>
            <a:pathLst>
              <a:path extrusionOk="0" h="12335" w="33528">
                <a:moveTo>
                  <a:pt x="33528" y="6096"/>
                </a:moveTo>
                <a:cubicBezTo>
                  <a:pt x="29972" y="7112"/>
                  <a:pt x="17780" y="13208"/>
                  <a:pt x="12192" y="12192"/>
                </a:cubicBezTo>
                <a:cubicBezTo>
                  <a:pt x="6604" y="11176"/>
                  <a:pt x="2032" y="2032"/>
                  <a:pt x="0" y="0"/>
                </a:cubicBezTo>
              </a:path>
            </a:pathLst>
          </a:custGeom>
          <a:noFill/>
          <a:ln cap="flat" cmpd="sng" w="19050">
            <a:solidFill>
              <a:srgbClr val="666666"/>
            </a:solidFill>
            <a:prstDash val="solid"/>
            <a:round/>
            <a:headEnd len="med" w="med" type="none"/>
            <a:tailEnd len="med" w="med" type="triangle"/>
          </a:ln>
        </p:spPr>
      </p:sp>
      <p:sp>
        <p:nvSpPr>
          <p:cNvPr id="607" name="Google Shape;607;p38"/>
          <p:cNvSpPr txBox="1"/>
          <p:nvPr/>
        </p:nvSpPr>
        <p:spPr>
          <a:xfrm>
            <a:off x="990600" y="1520424"/>
            <a:ext cx="13221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Droid Sans"/>
              <a:ea typeface="Droid Sans"/>
              <a:cs typeface="Droid Sans"/>
              <a:sym typeface="Droid Sans"/>
            </a:endParaRPr>
          </a:p>
        </p:txBody>
      </p:sp>
      <p:sp>
        <p:nvSpPr>
          <p:cNvPr id="608" name="Google Shape;608;p38"/>
          <p:cNvSpPr txBox="1"/>
          <p:nvPr/>
        </p:nvSpPr>
        <p:spPr>
          <a:xfrm>
            <a:off x="1116300" y="1596624"/>
            <a:ext cx="13221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609" name="Google Shape;609;p38"/>
          <p:cNvSpPr txBox="1"/>
          <p:nvPr/>
        </p:nvSpPr>
        <p:spPr>
          <a:xfrm>
            <a:off x="5562600" y="3352800"/>
            <a:ext cx="2438400" cy="4671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nsolas"/>
                <a:ea typeface="Consolas"/>
                <a:cs typeface="Consolas"/>
                <a:sym typeface="Consolas"/>
              </a:rPr>
              <a:t>NGLayoutAlgorithm</a:t>
            </a:r>
            <a:endParaRPr b="1" sz="1800">
              <a:solidFill>
                <a:srgbClr val="0000FF"/>
              </a:solidFill>
              <a:latin typeface="Consolas"/>
              <a:ea typeface="Consolas"/>
              <a:cs typeface="Consolas"/>
              <a:sym typeface="Consolas"/>
            </a:endParaRPr>
          </a:p>
        </p:txBody>
      </p:sp>
      <p:sp>
        <p:nvSpPr>
          <p:cNvPr id="610" name="Google Shape;610;p38"/>
          <p:cNvSpPr txBox="1"/>
          <p:nvPr/>
        </p:nvSpPr>
        <p:spPr>
          <a:xfrm>
            <a:off x="5562600" y="2819400"/>
            <a:ext cx="17793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NGConstraintSpace</a:t>
            </a:r>
            <a:endParaRPr>
              <a:latin typeface="Droid Sans"/>
              <a:ea typeface="Droid Sans"/>
              <a:cs typeface="Droid Sans"/>
              <a:sym typeface="Droid Sans"/>
            </a:endParaRPr>
          </a:p>
        </p:txBody>
      </p:sp>
      <p:sp>
        <p:nvSpPr>
          <p:cNvPr id="611" name="Google Shape;611;p38"/>
          <p:cNvSpPr txBox="1"/>
          <p:nvPr/>
        </p:nvSpPr>
        <p:spPr>
          <a:xfrm>
            <a:off x="5562600" y="4038600"/>
            <a:ext cx="17793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NGLayoutResult</a:t>
            </a:r>
            <a:endParaRPr>
              <a:latin typeface="Droid Sans"/>
              <a:ea typeface="Droid Sans"/>
              <a:cs typeface="Droid Sans"/>
              <a:sym typeface="Droid Sans"/>
            </a:endParaRPr>
          </a:p>
        </p:txBody>
      </p:sp>
      <p:sp>
        <p:nvSpPr>
          <p:cNvPr id="612" name="Google Shape;612;p38"/>
          <p:cNvSpPr txBox="1"/>
          <p:nvPr/>
        </p:nvSpPr>
        <p:spPr>
          <a:xfrm>
            <a:off x="609600" y="2667000"/>
            <a:ext cx="32004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 new system called </a:t>
            </a:r>
            <a:r>
              <a:rPr b="1" i="1" lang="en">
                <a:latin typeface="Droid Serif"/>
                <a:ea typeface="Droid Serif"/>
                <a:cs typeface="Droid Serif"/>
                <a:sym typeface="Droid Serif"/>
              </a:rPr>
              <a:t>LayoutNG</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will separate inputs from outputs</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more cleanly.</a:t>
            </a:r>
            <a:endParaRPr i="1">
              <a:latin typeface="Droid Serif"/>
              <a:ea typeface="Droid Serif"/>
              <a:cs typeface="Droid Serif"/>
              <a:sym typeface="Droid Serif"/>
            </a:endParaRPr>
          </a:p>
        </p:txBody>
      </p:sp>
      <p:pic>
        <p:nvPicPr>
          <p:cNvPr id="613" name="Google Shape;613;p38"/>
          <p:cNvPicPr preferRelativeResize="0"/>
          <p:nvPr/>
        </p:nvPicPr>
        <p:blipFill>
          <a:blip r:embed="rId3">
            <a:alphaModFix/>
          </a:blip>
          <a:stretch>
            <a:fillRect/>
          </a:stretch>
        </p:blipFill>
        <p:spPr>
          <a:xfrm>
            <a:off x="3429000" y="2819400"/>
            <a:ext cx="1724456" cy="1524000"/>
          </a:xfrm>
          <a:prstGeom prst="rect">
            <a:avLst/>
          </a:prstGeom>
          <a:noFill/>
          <a:ln>
            <a:noFill/>
          </a:ln>
        </p:spPr>
      </p:pic>
      <p:sp>
        <p:nvSpPr>
          <p:cNvPr id="614" name="Google Shape;614;p38"/>
          <p:cNvSpPr txBox="1"/>
          <p:nvPr/>
        </p:nvSpPr>
        <p:spPr>
          <a:xfrm>
            <a:off x="6934200" y="1524000"/>
            <a:ext cx="838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(today)</a:t>
            </a:r>
            <a:endParaRPr i="1">
              <a:latin typeface="Droid Serif"/>
              <a:ea typeface="Droid Serif"/>
              <a:cs typeface="Droid Serif"/>
              <a:sym typeface="Droid Serif"/>
            </a:endParaRPr>
          </a:p>
        </p:txBody>
      </p:sp>
      <p:cxnSp>
        <p:nvCxnSpPr>
          <p:cNvPr id="615" name="Google Shape;615;p38"/>
          <p:cNvCxnSpPr/>
          <p:nvPr/>
        </p:nvCxnSpPr>
        <p:spPr>
          <a:xfrm>
            <a:off x="5791200" y="3124200"/>
            <a:ext cx="0" cy="228600"/>
          </a:xfrm>
          <a:prstGeom prst="straightConnector1">
            <a:avLst/>
          </a:prstGeom>
          <a:noFill/>
          <a:ln cap="flat" cmpd="sng" w="19050">
            <a:solidFill>
              <a:srgbClr val="666666"/>
            </a:solidFill>
            <a:prstDash val="solid"/>
            <a:round/>
            <a:headEnd len="med" w="med" type="none"/>
            <a:tailEnd len="med" w="med" type="triangle"/>
          </a:ln>
        </p:spPr>
      </p:cxnSp>
      <p:cxnSp>
        <p:nvCxnSpPr>
          <p:cNvPr id="616" name="Google Shape;616;p38"/>
          <p:cNvCxnSpPr/>
          <p:nvPr/>
        </p:nvCxnSpPr>
        <p:spPr>
          <a:xfrm>
            <a:off x="5791200" y="3810000"/>
            <a:ext cx="0" cy="228600"/>
          </a:xfrm>
          <a:prstGeom prst="straightConnector1">
            <a:avLst/>
          </a:prstGeom>
          <a:noFill/>
          <a:ln cap="flat" cmpd="sng" w="19050">
            <a:solidFill>
              <a:srgbClr val="666666"/>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3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623" name="Google Shape;623;p39"/>
          <p:cNvSpPr txBox="1"/>
          <p:nvPr/>
        </p:nvSpPr>
        <p:spPr>
          <a:xfrm>
            <a:off x="428600" y="1112100"/>
            <a:ext cx="34500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LocalFrameView::</a:t>
            </a:r>
            <a:r>
              <a:rPr b="1" lang="en" sz="1800">
                <a:latin typeface="Consolas"/>
                <a:ea typeface="Consolas"/>
                <a:cs typeface="Consolas"/>
                <a:sym typeface="Consolas"/>
              </a:rPr>
              <a:t>PaintTree</a:t>
            </a:r>
            <a:endParaRPr b="1" sz="1800">
              <a:solidFill>
                <a:srgbClr val="0000FF"/>
              </a:solidFill>
              <a:latin typeface="Consolas"/>
              <a:ea typeface="Consolas"/>
              <a:cs typeface="Consolas"/>
              <a:sym typeface="Consolas"/>
            </a:endParaRPr>
          </a:p>
        </p:txBody>
      </p:sp>
      <p:sp>
        <p:nvSpPr>
          <p:cNvPr id="624" name="Google Shape;624;p39"/>
          <p:cNvSpPr txBox="1"/>
          <p:nvPr/>
        </p:nvSpPr>
        <p:spPr>
          <a:xfrm>
            <a:off x="3192000" y="1825500"/>
            <a:ext cx="27600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LayoutObject</a:t>
            </a:r>
            <a:r>
              <a:rPr lang="en" sz="1800">
                <a:latin typeface="Consolas"/>
                <a:ea typeface="Consolas"/>
                <a:cs typeface="Consolas"/>
                <a:sym typeface="Consolas"/>
              </a:rPr>
              <a:t>::</a:t>
            </a:r>
            <a:r>
              <a:rPr b="1" lang="en" sz="1800">
                <a:latin typeface="Consolas"/>
                <a:ea typeface="Consolas"/>
                <a:cs typeface="Consolas"/>
                <a:sym typeface="Consolas"/>
              </a:rPr>
              <a:t>Paint</a:t>
            </a:r>
            <a:endParaRPr b="1" sz="1800">
              <a:solidFill>
                <a:srgbClr val="0000FF"/>
              </a:solidFill>
              <a:latin typeface="Consolas"/>
              <a:ea typeface="Consolas"/>
              <a:cs typeface="Consolas"/>
              <a:sym typeface="Consolas"/>
            </a:endParaRPr>
          </a:p>
        </p:txBody>
      </p:sp>
      <p:sp>
        <p:nvSpPr>
          <p:cNvPr id="625" name="Google Shape;625;p39"/>
          <p:cNvSpPr txBox="1"/>
          <p:nvPr/>
        </p:nvSpPr>
        <p:spPr>
          <a:xfrm>
            <a:off x="3192000" y="2538900"/>
            <a:ext cx="29310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PaintCanvas</a:t>
            </a:r>
            <a:r>
              <a:rPr lang="en" sz="1800">
                <a:latin typeface="Consolas"/>
                <a:ea typeface="Consolas"/>
                <a:cs typeface="Consolas"/>
                <a:sym typeface="Consolas"/>
              </a:rPr>
              <a:t>::</a:t>
            </a:r>
            <a:r>
              <a:rPr b="1" lang="en" sz="1800">
                <a:latin typeface="Consolas"/>
                <a:ea typeface="Consolas"/>
                <a:cs typeface="Consolas"/>
                <a:sym typeface="Consolas"/>
              </a:rPr>
              <a:t>DrawRect</a:t>
            </a:r>
            <a:endParaRPr b="1" sz="1800">
              <a:solidFill>
                <a:srgbClr val="0000FF"/>
              </a:solidFill>
              <a:latin typeface="Consolas"/>
              <a:ea typeface="Consolas"/>
              <a:cs typeface="Consolas"/>
              <a:sym typeface="Consolas"/>
            </a:endParaRPr>
          </a:p>
        </p:txBody>
      </p:sp>
      <p:sp>
        <p:nvSpPr>
          <p:cNvPr id="626" name="Google Shape;626;p39"/>
          <p:cNvSpPr txBox="1"/>
          <p:nvPr/>
        </p:nvSpPr>
        <p:spPr>
          <a:xfrm>
            <a:off x="429400" y="1825500"/>
            <a:ext cx="685800" cy="304800"/>
          </a:xfrm>
          <a:prstGeom prst="rect">
            <a:avLst/>
          </a:prstGeom>
          <a:solidFill>
            <a:srgbClr val="EFEFE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627" name="Google Shape;627;p39"/>
          <p:cNvSpPr txBox="1"/>
          <p:nvPr/>
        </p:nvSpPr>
        <p:spPr>
          <a:xfrm>
            <a:off x="1378250" y="18255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cxnSp>
        <p:nvCxnSpPr>
          <p:cNvPr id="628" name="Google Shape;628;p39"/>
          <p:cNvCxnSpPr>
            <a:stCxn id="626" idx="3"/>
            <a:endCxn id="627" idx="1"/>
          </p:cNvCxnSpPr>
          <p:nvPr/>
        </p:nvCxnSpPr>
        <p:spPr>
          <a:xfrm>
            <a:off x="1115200" y="1977900"/>
            <a:ext cx="263100" cy="0"/>
          </a:xfrm>
          <a:prstGeom prst="straightConnector1">
            <a:avLst/>
          </a:prstGeom>
          <a:noFill/>
          <a:ln cap="flat" cmpd="sng" w="19050">
            <a:solidFill>
              <a:schemeClr val="dk2"/>
            </a:solidFill>
            <a:prstDash val="solid"/>
            <a:round/>
            <a:headEnd len="med" w="med" type="none"/>
            <a:tailEnd len="med" w="med" type="triangle"/>
          </a:ln>
        </p:spPr>
      </p:cxnSp>
      <p:cxnSp>
        <p:nvCxnSpPr>
          <p:cNvPr id="629" name="Google Shape;629;p39"/>
          <p:cNvCxnSpPr>
            <a:stCxn id="627" idx="3"/>
            <a:endCxn id="624" idx="1"/>
          </p:cNvCxnSpPr>
          <p:nvPr/>
        </p:nvCxnSpPr>
        <p:spPr>
          <a:xfrm>
            <a:off x="2928950" y="1977900"/>
            <a:ext cx="263100" cy="81300"/>
          </a:xfrm>
          <a:prstGeom prst="straightConnector1">
            <a:avLst/>
          </a:prstGeom>
          <a:noFill/>
          <a:ln cap="flat" cmpd="sng" w="19050">
            <a:solidFill>
              <a:schemeClr val="dk2"/>
            </a:solidFill>
            <a:prstDash val="solid"/>
            <a:round/>
            <a:headEnd len="med" w="med" type="none"/>
            <a:tailEnd len="med" w="med" type="triangle"/>
          </a:ln>
        </p:spPr>
      </p:cxnSp>
      <p:cxnSp>
        <p:nvCxnSpPr>
          <p:cNvPr id="630" name="Google Shape;630;p39"/>
          <p:cNvCxnSpPr>
            <a:stCxn id="623" idx="3"/>
            <a:endCxn id="624" idx="0"/>
          </p:cNvCxnSpPr>
          <p:nvPr/>
        </p:nvCxnSpPr>
        <p:spPr>
          <a:xfrm>
            <a:off x="3878600" y="1345650"/>
            <a:ext cx="693300" cy="480000"/>
          </a:xfrm>
          <a:prstGeom prst="curvedConnector2">
            <a:avLst/>
          </a:prstGeom>
          <a:noFill/>
          <a:ln cap="flat" cmpd="sng" w="19050">
            <a:solidFill>
              <a:schemeClr val="dk2"/>
            </a:solidFill>
            <a:prstDash val="solid"/>
            <a:round/>
            <a:headEnd len="med" w="med" type="none"/>
            <a:tailEnd len="med" w="med" type="triangle"/>
          </a:ln>
        </p:spPr>
      </p:cxnSp>
      <p:sp>
        <p:nvSpPr>
          <p:cNvPr id="631" name="Google Shape;631;p39"/>
          <p:cNvSpPr/>
          <p:nvPr/>
        </p:nvSpPr>
        <p:spPr>
          <a:xfrm>
            <a:off x="1997550" y="3252300"/>
            <a:ext cx="4267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2863650" y="3813500"/>
            <a:ext cx="20298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 rect </a:t>
            </a:r>
            <a:r>
              <a:rPr lang="en">
                <a:latin typeface="Droid Sans"/>
                <a:ea typeface="Droid Sans"/>
                <a:cs typeface="Droid Sans"/>
                <a:sym typeface="Droid Sans"/>
              </a:rPr>
              <a:t>{x, y, w, h}</a:t>
            </a:r>
            <a:endParaRPr>
              <a:latin typeface="Droid Sans"/>
              <a:ea typeface="Droid Sans"/>
              <a:cs typeface="Droid Sans"/>
              <a:sym typeface="Droid Sans"/>
            </a:endParaRPr>
          </a:p>
          <a:p>
            <a:pPr indent="0" lvl="0" marL="0" rtl="0" algn="l">
              <a:spcBef>
                <a:spcPts val="0"/>
              </a:spcBef>
              <a:spcAft>
                <a:spcPts val="0"/>
              </a:spcAft>
              <a:buNone/>
            </a:pPr>
            <a:r>
              <a:rPr lang="en">
                <a:latin typeface="Droid Sans"/>
                <a:ea typeface="Droid Sans"/>
                <a:cs typeface="Droid Sans"/>
                <a:sym typeface="Droid Sans"/>
              </a:rPr>
              <a:t>- PaintFlags {color, …}</a:t>
            </a:r>
            <a:endParaRPr>
              <a:latin typeface="Droid Sans"/>
              <a:ea typeface="Droid Sans"/>
              <a:cs typeface="Droid Sans"/>
              <a:sym typeface="Droid Sans"/>
            </a:endParaRPr>
          </a:p>
        </p:txBody>
      </p:sp>
      <p:sp>
        <p:nvSpPr>
          <p:cNvPr id="633" name="Google Shape;633;p39"/>
          <p:cNvSpPr/>
          <p:nvPr/>
        </p:nvSpPr>
        <p:spPr>
          <a:xfrm>
            <a:off x="2445450" y="3813500"/>
            <a:ext cx="4182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Consolas"/>
              <a:ea typeface="Consolas"/>
              <a:cs typeface="Consolas"/>
              <a:sym typeface="Consolas"/>
            </a:endParaRPr>
          </a:p>
        </p:txBody>
      </p:sp>
      <p:sp>
        <p:nvSpPr>
          <p:cNvPr id="634" name="Google Shape;634;p39"/>
          <p:cNvSpPr/>
          <p:nvPr/>
        </p:nvSpPr>
        <p:spPr>
          <a:xfrm>
            <a:off x="4893450" y="38135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35" name="Google Shape;635;p39"/>
          <p:cNvSpPr/>
          <p:nvPr/>
        </p:nvSpPr>
        <p:spPr>
          <a:xfrm>
            <a:off x="5280725" y="38135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36" name="Google Shape;636;p39"/>
          <p:cNvSpPr/>
          <p:nvPr/>
        </p:nvSpPr>
        <p:spPr>
          <a:xfrm>
            <a:off x="5679725" y="3813500"/>
            <a:ext cx="399000" cy="8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637" name="Google Shape;637;p39"/>
          <p:cNvSpPr txBox="1"/>
          <p:nvPr/>
        </p:nvSpPr>
        <p:spPr>
          <a:xfrm>
            <a:off x="4771775" y="3508700"/>
            <a:ext cx="1416900" cy="30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paint op buffer</a:t>
            </a:r>
            <a:endParaRPr i="1">
              <a:latin typeface="Droid Serif"/>
              <a:ea typeface="Droid Serif"/>
              <a:cs typeface="Droid Serif"/>
              <a:sym typeface="Droid Serif"/>
            </a:endParaRPr>
          </a:p>
        </p:txBody>
      </p:sp>
      <p:sp>
        <p:nvSpPr>
          <p:cNvPr id="638" name="Google Shape;638;p39"/>
          <p:cNvSpPr txBox="1"/>
          <p:nvPr/>
        </p:nvSpPr>
        <p:spPr>
          <a:xfrm>
            <a:off x="1997550" y="3295025"/>
            <a:ext cx="3058200" cy="46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DisplayItem</a:t>
            </a:r>
            <a:endParaRPr b="1">
              <a:latin typeface="Droid Sans"/>
              <a:ea typeface="Droid Sans"/>
              <a:cs typeface="Droid Sans"/>
              <a:sym typeface="Droid Sans"/>
            </a:endParaRPr>
          </a:p>
          <a:p>
            <a:pPr indent="0" lvl="0" marL="0" rtl="0" algn="l">
              <a:spcBef>
                <a:spcPts val="0"/>
              </a:spcBef>
              <a:spcAft>
                <a:spcPts val="0"/>
              </a:spcAft>
              <a:buNone/>
            </a:pPr>
            <a:r>
              <a:rPr lang="en" sz="1200">
                <a:latin typeface="Droid Sans"/>
                <a:ea typeface="Droid Sans"/>
                <a:cs typeface="Droid Sans"/>
                <a:sym typeface="Droid Sans"/>
              </a:rPr>
              <a:t>type = kBoxDecorationBackground</a:t>
            </a:r>
            <a:endParaRPr sz="1200">
              <a:latin typeface="Droid Sans"/>
              <a:ea typeface="Droid Sans"/>
              <a:cs typeface="Droid Sans"/>
              <a:sym typeface="Droid Sans"/>
            </a:endParaRPr>
          </a:p>
        </p:txBody>
      </p:sp>
      <p:cxnSp>
        <p:nvCxnSpPr>
          <p:cNvPr id="639" name="Google Shape;639;p39"/>
          <p:cNvCxnSpPr/>
          <p:nvPr/>
        </p:nvCxnSpPr>
        <p:spPr>
          <a:xfrm>
            <a:off x="4578175" y="3011950"/>
            <a:ext cx="0" cy="1214100"/>
          </a:xfrm>
          <a:prstGeom prst="straightConnector1">
            <a:avLst/>
          </a:prstGeom>
          <a:noFill/>
          <a:ln cap="flat" cmpd="sng" w="28575">
            <a:solidFill>
              <a:srgbClr val="9900FF"/>
            </a:solidFill>
            <a:prstDash val="solid"/>
            <a:round/>
            <a:headEnd len="med" w="med" type="none"/>
            <a:tailEnd len="med" w="med" type="triangle"/>
          </a:ln>
        </p:spPr>
      </p:cxnSp>
      <p:cxnSp>
        <p:nvCxnSpPr>
          <p:cNvPr id="640" name="Google Shape;640;p39"/>
          <p:cNvCxnSpPr/>
          <p:nvPr/>
        </p:nvCxnSpPr>
        <p:spPr>
          <a:xfrm>
            <a:off x="3651425" y="2298350"/>
            <a:ext cx="0" cy="231600"/>
          </a:xfrm>
          <a:prstGeom prst="straightConnector1">
            <a:avLst/>
          </a:prstGeom>
          <a:noFill/>
          <a:ln cap="flat" cmpd="sng" w="19050">
            <a:solidFill>
              <a:schemeClr val="dk2"/>
            </a:solidFill>
            <a:prstDash val="solid"/>
            <a:round/>
            <a:headEnd len="med" w="med" type="none"/>
            <a:tailEnd len="med" w="med" type="triangle"/>
          </a:ln>
        </p:spPr>
      </p:cxnSp>
      <p:cxnSp>
        <p:nvCxnSpPr>
          <p:cNvPr id="641" name="Google Shape;641;p39"/>
          <p:cNvCxnSpPr/>
          <p:nvPr/>
        </p:nvCxnSpPr>
        <p:spPr>
          <a:xfrm rot="10800000">
            <a:off x="2316900" y="2140850"/>
            <a:ext cx="0" cy="1102800"/>
          </a:xfrm>
          <a:prstGeom prst="straightConnector1">
            <a:avLst/>
          </a:prstGeom>
          <a:noFill/>
          <a:ln cap="flat" cmpd="sng" w="19050">
            <a:solidFill>
              <a:schemeClr val="dk2"/>
            </a:solidFill>
            <a:prstDash val="solid"/>
            <a:round/>
            <a:headEnd len="med" w="med" type="none"/>
            <a:tailEnd len="med" w="med" type="triangle"/>
          </a:ln>
        </p:spPr>
      </p:cxnSp>
      <p:sp>
        <p:nvSpPr>
          <p:cNvPr id="642" name="Google Shape;642;p39"/>
          <p:cNvSpPr txBox="1"/>
          <p:nvPr/>
        </p:nvSpPr>
        <p:spPr>
          <a:xfrm>
            <a:off x="1708750" y="2469350"/>
            <a:ext cx="6858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client</a:t>
            </a:r>
            <a:endParaRPr i="1">
              <a:latin typeface="Droid Serif"/>
              <a:ea typeface="Droid Serif"/>
              <a:cs typeface="Droid Serif"/>
              <a:sym typeface="Droid Serif"/>
            </a:endParaRPr>
          </a:p>
        </p:txBody>
      </p:sp>
      <p:sp>
        <p:nvSpPr>
          <p:cNvPr id="643" name="Google Shape;643;p39"/>
          <p:cNvSpPr/>
          <p:nvPr/>
        </p:nvSpPr>
        <p:spPr>
          <a:xfrm>
            <a:off x="6264750" y="3252300"/>
            <a:ext cx="418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644" name="Google Shape;644;p39"/>
          <p:cNvSpPr/>
          <p:nvPr/>
        </p:nvSpPr>
        <p:spPr>
          <a:xfrm>
            <a:off x="6682950" y="3252300"/>
            <a:ext cx="418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645" name="Google Shape;645;p39"/>
          <p:cNvSpPr/>
          <p:nvPr/>
        </p:nvSpPr>
        <p:spPr>
          <a:xfrm>
            <a:off x="1579350" y="3252300"/>
            <a:ext cx="418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646" name="Google Shape;646;p39"/>
          <p:cNvSpPr/>
          <p:nvPr/>
        </p:nvSpPr>
        <p:spPr>
          <a:xfrm>
            <a:off x="7101150" y="3252300"/>
            <a:ext cx="418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647" name="Google Shape;647;p39"/>
          <p:cNvSpPr txBox="1"/>
          <p:nvPr/>
        </p:nvSpPr>
        <p:spPr>
          <a:xfrm>
            <a:off x="6264750" y="2938850"/>
            <a:ext cx="1656900" cy="30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display item list</a:t>
            </a:r>
            <a:endParaRPr i="1">
              <a:latin typeface="Droid Serif"/>
              <a:ea typeface="Droid Serif"/>
              <a:cs typeface="Droid Serif"/>
              <a:sym typeface="Droid Serif"/>
            </a:endParaRPr>
          </a:p>
        </p:txBody>
      </p:sp>
      <p:sp>
        <p:nvSpPr>
          <p:cNvPr id="648" name="Google Shape;648;p39"/>
          <p:cNvSpPr/>
          <p:nvPr/>
        </p:nvSpPr>
        <p:spPr>
          <a:xfrm>
            <a:off x="7519350" y="3252300"/>
            <a:ext cx="418200" cy="15300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 </a:t>
            </a:r>
            <a:endParaRPr b="1">
              <a:latin typeface="Droid Sans"/>
              <a:ea typeface="Droid Sans"/>
              <a:cs typeface="Droid Sans"/>
              <a:sym typeface="Droid Sans"/>
            </a:endParaRPr>
          </a:p>
        </p:txBody>
      </p:sp>
      <p:pic>
        <p:nvPicPr>
          <p:cNvPr descr="Laptop-clipart-images-and-notebook-clip-art-photo-share-submit-2.png" id="649" name="Google Shape;649;p39"/>
          <p:cNvPicPr preferRelativeResize="0"/>
          <p:nvPr/>
        </p:nvPicPr>
        <p:blipFill>
          <a:blip r:embed="rId3">
            <a:alphaModFix/>
          </a:blip>
          <a:stretch>
            <a:fillRect/>
          </a:stretch>
        </p:blipFill>
        <p:spPr>
          <a:xfrm>
            <a:off x="6827100" y="1190505"/>
            <a:ext cx="1876498" cy="1214100"/>
          </a:xfrm>
          <a:prstGeom prst="rect">
            <a:avLst/>
          </a:prstGeom>
          <a:noFill/>
          <a:ln>
            <a:noFill/>
          </a:ln>
        </p:spPr>
      </p:pic>
      <p:sp>
        <p:nvSpPr>
          <p:cNvPr id="650" name="Google Shape;650;p39"/>
          <p:cNvSpPr/>
          <p:nvPr/>
        </p:nvSpPr>
        <p:spPr>
          <a:xfrm>
            <a:off x="7432600" y="1621825"/>
            <a:ext cx="399000" cy="304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4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657" name="Google Shape;657;p40"/>
          <p:cNvSpPr txBox="1"/>
          <p:nvPr/>
        </p:nvSpPr>
        <p:spPr>
          <a:xfrm>
            <a:off x="662725" y="2624550"/>
            <a:ext cx="3999000" cy="193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"yellow"</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.yellow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2; </a:t>
            </a:r>
            <a:r>
              <a:rPr lang="en" sz="1800">
                <a:latin typeface="Consolas"/>
                <a:ea typeface="Consolas"/>
                <a:cs typeface="Consolas"/>
                <a:sym typeface="Consolas"/>
              </a:rPr>
              <a:t>... </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.green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1; </a:t>
            </a:r>
            <a:r>
              <a:rPr lang="en" sz="1800">
                <a:latin typeface="Consolas"/>
                <a:ea typeface="Consolas"/>
                <a:cs typeface="Consolas"/>
                <a:sym typeface="Consolas"/>
              </a:rPr>
              <a:t>...</a:t>
            </a:r>
            <a:r>
              <a:rPr lang="en" sz="1800">
                <a:latin typeface="Consolas"/>
                <a:ea typeface="Consolas"/>
                <a:cs typeface="Consolas"/>
                <a:sym typeface="Consolas"/>
              </a:rPr>
              <a:t> }    </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p:txBody>
      </p:sp>
      <p:pic>
        <p:nvPicPr>
          <p:cNvPr descr="Screen Shot 2017-10-11 at 5.11.34 PM.png" id="658" name="Google Shape;658;p40"/>
          <p:cNvPicPr preferRelativeResize="0"/>
          <p:nvPr/>
        </p:nvPicPr>
        <p:blipFill>
          <a:blip r:embed="rId3">
            <a:alphaModFix/>
          </a:blip>
          <a:stretch>
            <a:fillRect/>
          </a:stretch>
        </p:blipFill>
        <p:spPr>
          <a:xfrm>
            <a:off x="5388850" y="3090275"/>
            <a:ext cx="2155075" cy="1002950"/>
          </a:xfrm>
          <a:prstGeom prst="rect">
            <a:avLst/>
          </a:prstGeom>
          <a:noFill/>
          <a:ln>
            <a:noFill/>
          </a:ln>
        </p:spPr>
      </p:pic>
      <p:sp>
        <p:nvSpPr>
          <p:cNvPr id="659" name="Google Shape;659;p40"/>
          <p:cNvSpPr txBox="1"/>
          <p:nvPr/>
        </p:nvSpPr>
        <p:spPr>
          <a:xfrm>
            <a:off x="6425525" y="1696475"/>
            <a:ext cx="1118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 .yellow</a:t>
            </a:r>
            <a:endParaRPr>
              <a:solidFill>
                <a:srgbClr val="0000FF"/>
              </a:solidFill>
              <a:latin typeface="Droid Sans"/>
              <a:ea typeface="Droid Sans"/>
              <a:cs typeface="Droid Sans"/>
              <a:sym typeface="Droid Sans"/>
            </a:endParaRPr>
          </a:p>
        </p:txBody>
      </p:sp>
      <p:sp>
        <p:nvSpPr>
          <p:cNvPr id="660" name="Google Shape;660;p40"/>
          <p:cNvSpPr txBox="1"/>
          <p:nvPr/>
        </p:nvSpPr>
        <p:spPr>
          <a:xfrm>
            <a:off x="6425525" y="2077363"/>
            <a:ext cx="1118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DIV .green</a:t>
            </a:r>
            <a:endParaRPr>
              <a:solidFill>
                <a:srgbClr val="0000FF"/>
              </a:solidFill>
              <a:latin typeface="Droid Sans"/>
              <a:ea typeface="Droid Sans"/>
              <a:cs typeface="Droid Sans"/>
              <a:sym typeface="Droid Sans"/>
            </a:endParaRPr>
          </a:p>
        </p:txBody>
      </p:sp>
      <p:sp>
        <p:nvSpPr>
          <p:cNvPr id="661" name="Google Shape;661;p40"/>
          <p:cNvSpPr txBox="1"/>
          <p:nvPr/>
        </p:nvSpPr>
        <p:spPr>
          <a:xfrm>
            <a:off x="6079675" y="1238250"/>
            <a:ext cx="83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cxnSp>
        <p:nvCxnSpPr>
          <p:cNvPr id="662" name="Google Shape;662;p40"/>
          <p:cNvCxnSpPr>
            <a:endCxn id="659" idx="1"/>
          </p:cNvCxnSpPr>
          <p:nvPr/>
        </p:nvCxnSpPr>
        <p:spPr>
          <a:xfrm flipH="1" rot="-5400000">
            <a:off x="6152825" y="1576175"/>
            <a:ext cx="301200" cy="244200"/>
          </a:xfrm>
          <a:prstGeom prst="curvedConnector2">
            <a:avLst/>
          </a:prstGeom>
          <a:noFill/>
          <a:ln cap="flat" cmpd="sng" w="19050">
            <a:solidFill>
              <a:schemeClr val="dk2"/>
            </a:solidFill>
            <a:prstDash val="solid"/>
            <a:round/>
            <a:headEnd len="med" w="med" type="none"/>
            <a:tailEnd len="med" w="med" type="none"/>
          </a:ln>
        </p:spPr>
      </p:cxnSp>
      <p:cxnSp>
        <p:nvCxnSpPr>
          <p:cNvPr id="663" name="Google Shape;663;p40"/>
          <p:cNvCxnSpPr>
            <a:endCxn id="660" idx="1"/>
          </p:cNvCxnSpPr>
          <p:nvPr/>
        </p:nvCxnSpPr>
        <p:spPr>
          <a:xfrm flipH="1" rot="-5400000">
            <a:off x="5971625" y="1775863"/>
            <a:ext cx="672900" cy="234900"/>
          </a:xfrm>
          <a:prstGeom prst="curvedConnector2">
            <a:avLst/>
          </a:prstGeom>
          <a:noFill/>
          <a:ln cap="flat" cmpd="sng" w="19050">
            <a:solidFill>
              <a:schemeClr val="dk2"/>
            </a:solidFill>
            <a:prstDash val="solid"/>
            <a:round/>
            <a:headEnd len="med" w="med" type="none"/>
            <a:tailEnd len="med" w="med" type="none"/>
          </a:ln>
        </p:spPr>
      </p:cxnSp>
      <p:sp>
        <p:nvSpPr>
          <p:cNvPr id="664" name="Google Shape;664;p40"/>
          <p:cNvSpPr txBox="1"/>
          <p:nvPr/>
        </p:nvSpPr>
        <p:spPr>
          <a:xfrm>
            <a:off x="6561550" y="2458263"/>
            <a:ext cx="10377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DOM tree</a:t>
            </a:r>
            <a:endParaRPr i="1">
              <a:latin typeface="Droid Serif"/>
              <a:ea typeface="Droid Serif"/>
              <a:cs typeface="Droid Serif"/>
              <a:sym typeface="Droid Serif"/>
            </a:endParaRPr>
          </a:p>
        </p:txBody>
      </p:sp>
      <p:sp>
        <p:nvSpPr>
          <p:cNvPr id="665" name="Google Shape;665;p40"/>
          <p:cNvSpPr txBox="1"/>
          <p:nvPr/>
        </p:nvSpPr>
        <p:spPr>
          <a:xfrm>
            <a:off x="5643950" y="4130550"/>
            <a:ext cx="1819200" cy="43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yellow paints last</a:t>
            </a:r>
            <a:endParaRPr i="1">
              <a:latin typeface="Droid Serif"/>
              <a:ea typeface="Droid Serif"/>
              <a:cs typeface="Droid Serif"/>
              <a:sym typeface="Droid Serif"/>
            </a:endParaRPr>
          </a:p>
        </p:txBody>
      </p:sp>
      <p:sp>
        <p:nvSpPr>
          <p:cNvPr id="666" name="Google Shape;666;p40"/>
          <p:cNvSpPr txBox="1"/>
          <p:nvPr/>
        </p:nvSpPr>
        <p:spPr>
          <a:xfrm>
            <a:off x="662725" y="1238250"/>
            <a:ext cx="38925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Paint uses </a:t>
            </a:r>
            <a:r>
              <a:rPr b="1" i="1" lang="en" sz="1800">
                <a:latin typeface="Droid Serif"/>
                <a:ea typeface="Droid Serif"/>
                <a:cs typeface="Droid Serif"/>
                <a:sym typeface="Droid Serif"/>
              </a:rPr>
              <a:t>stacking order</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not DOM order.</a:t>
            </a:r>
            <a:endParaRPr i="1" sz="1800">
              <a:latin typeface="Droid Serif"/>
              <a:ea typeface="Droid Serif"/>
              <a:cs typeface="Droid Serif"/>
              <a:sym typeface="Droid Serif"/>
            </a:endParaRPr>
          </a:p>
        </p:txBody>
      </p:sp>
      <p:sp>
        <p:nvSpPr>
          <p:cNvPr id="667" name="Google Shape;667;p40"/>
          <p:cNvSpPr txBox="1"/>
          <p:nvPr/>
        </p:nvSpPr>
        <p:spPr>
          <a:xfrm>
            <a:off x="2202000" y="3487000"/>
            <a:ext cx="1505100" cy="7134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Droid Serif"/>
              <a:ea typeface="Droid Serif"/>
              <a:cs typeface="Droid Serif"/>
              <a:sym typeface="Droid Serif"/>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41"/>
          <p:cNvSpPr/>
          <p:nvPr/>
        </p:nvSpPr>
        <p:spPr>
          <a:xfrm>
            <a:off x="2937825" y="2205675"/>
            <a:ext cx="630300" cy="2669100"/>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paint</a:t>
            </a:r>
            <a:endParaRPr b="1" sz="3600">
              <a:solidFill>
                <a:srgbClr val="434343"/>
              </a:solidFill>
              <a:latin typeface="Droid Sans"/>
              <a:ea typeface="Droid Sans"/>
              <a:cs typeface="Droid Sans"/>
              <a:sym typeface="Droid Sans"/>
            </a:endParaRPr>
          </a:p>
        </p:txBody>
      </p:sp>
      <p:sp>
        <p:nvSpPr>
          <p:cNvPr id="675" name="Google Shape;675;p41"/>
          <p:cNvSpPr txBox="1"/>
          <p:nvPr/>
        </p:nvSpPr>
        <p:spPr>
          <a:xfrm>
            <a:off x="5410200" y="1354900"/>
            <a:ext cx="3051300" cy="135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  </a:t>
            </a:r>
            <a:r>
              <a:rPr lang="en" sz="1800">
                <a:latin typeface="Consolas"/>
                <a:ea typeface="Consolas"/>
                <a:cs typeface="Consolas"/>
                <a:sym typeface="Consolas"/>
              </a:rPr>
              <a:t>green's text</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"blue"</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p:txBody>
      </p:sp>
      <p:sp>
        <p:nvSpPr>
          <p:cNvPr id="676" name="Google Shape;676;p41"/>
          <p:cNvSpPr txBox="1"/>
          <p:nvPr/>
        </p:nvSpPr>
        <p:spPr>
          <a:xfrm>
            <a:off x="5393450" y="4200400"/>
            <a:ext cx="3030600" cy="43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blue after green, but</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foregrounds after backgrounds</a:t>
            </a:r>
            <a:endParaRPr i="1">
              <a:latin typeface="Droid Serif"/>
              <a:ea typeface="Droid Serif"/>
              <a:cs typeface="Droid Serif"/>
              <a:sym typeface="Droid Serif"/>
            </a:endParaRPr>
          </a:p>
        </p:txBody>
      </p:sp>
      <p:sp>
        <p:nvSpPr>
          <p:cNvPr id="677" name="Google Shape;677;p41"/>
          <p:cNvSpPr txBox="1"/>
          <p:nvPr/>
        </p:nvSpPr>
        <p:spPr>
          <a:xfrm>
            <a:off x="662725" y="1238250"/>
            <a:ext cx="38925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Each </a:t>
            </a:r>
            <a:r>
              <a:rPr b="1" i="1" lang="en" sz="1800">
                <a:latin typeface="Droid Serif"/>
                <a:ea typeface="Droid Serif"/>
                <a:cs typeface="Droid Serif"/>
                <a:sym typeface="Droid Serif"/>
              </a:rPr>
              <a:t>paint phase</a:t>
            </a:r>
            <a:r>
              <a:rPr i="1" lang="en" sz="1800">
                <a:latin typeface="Droid Serif"/>
                <a:ea typeface="Droid Serif"/>
                <a:cs typeface="Droid Serif"/>
                <a:sym typeface="Droid Serif"/>
              </a:rPr>
              <a:t> is a separate traversal of a stacking context.</a:t>
            </a:r>
            <a:endParaRPr i="1" sz="1800">
              <a:latin typeface="Droid Serif"/>
              <a:ea typeface="Droid Serif"/>
              <a:cs typeface="Droid Serif"/>
              <a:sym typeface="Droid Serif"/>
            </a:endParaRPr>
          </a:p>
        </p:txBody>
      </p:sp>
      <p:pic>
        <p:nvPicPr>
          <p:cNvPr descr="Screen Shot 2017-10-11 at 5.27.10 PM.png" id="678" name="Google Shape;678;p41"/>
          <p:cNvPicPr preferRelativeResize="0"/>
          <p:nvPr/>
        </p:nvPicPr>
        <p:blipFill>
          <a:blip r:embed="rId3">
            <a:alphaModFix/>
          </a:blip>
          <a:stretch>
            <a:fillRect/>
          </a:stretch>
        </p:blipFill>
        <p:spPr>
          <a:xfrm>
            <a:off x="5430772" y="3073322"/>
            <a:ext cx="2955950" cy="1127075"/>
          </a:xfrm>
          <a:prstGeom prst="rect">
            <a:avLst/>
          </a:prstGeom>
          <a:noFill/>
          <a:ln>
            <a:noFill/>
          </a:ln>
        </p:spPr>
      </p:pic>
      <p:sp>
        <p:nvSpPr>
          <p:cNvPr id="679" name="Google Shape;679;p41"/>
          <p:cNvSpPr/>
          <p:nvPr/>
        </p:nvSpPr>
        <p:spPr>
          <a:xfrm>
            <a:off x="2613475" y="234467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backgrounds</a:t>
            </a:r>
            <a:endParaRPr sz="1800">
              <a:latin typeface="Droid Sans"/>
              <a:ea typeface="Droid Sans"/>
              <a:cs typeface="Droid Sans"/>
              <a:sym typeface="Droid Sans"/>
            </a:endParaRPr>
          </a:p>
        </p:txBody>
      </p:sp>
      <p:sp>
        <p:nvSpPr>
          <p:cNvPr id="680" name="Google Shape;680;p41"/>
          <p:cNvSpPr/>
          <p:nvPr/>
        </p:nvSpPr>
        <p:spPr>
          <a:xfrm>
            <a:off x="2613475" y="289722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floats</a:t>
            </a:r>
            <a:endParaRPr sz="1800">
              <a:latin typeface="Droid Sans"/>
              <a:ea typeface="Droid Sans"/>
              <a:cs typeface="Droid Sans"/>
              <a:sym typeface="Droid Sans"/>
            </a:endParaRPr>
          </a:p>
        </p:txBody>
      </p:sp>
      <p:sp>
        <p:nvSpPr>
          <p:cNvPr id="681" name="Google Shape;681;p41"/>
          <p:cNvSpPr/>
          <p:nvPr/>
        </p:nvSpPr>
        <p:spPr>
          <a:xfrm>
            <a:off x="2613475" y="344977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foregrounds</a:t>
            </a:r>
            <a:endParaRPr sz="1800">
              <a:latin typeface="Droid Sans"/>
              <a:ea typeface="Droid Sans"/>
              <a:cs typeface="Droid Sans"/>
              <a:sym typeface="Droid Sans"/>
            </a:endParaRPr>
          </a:p>
        </p:txBody>
      </p:sp>
      <p:sp>
        <p:nvSpPr>
          <p:cNvPr id="682" name="Google Shape;682;p41"/>
          <p:cNvSpPr/>
          <p:nvPr/>
        </p:nvSpPr>
        <p:spPr>
          <a:xfrm>
            <a:off x="2613475" y="4002325"/>
            <a:ext cx="1751400" cy="435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outlines</a:t>
            </a:r>
            <a:endParaRPr sz="1800">
              <a:latin typeface="Droid Sans"/>
              <a:ea typeface="Droid Sans"/>
              <a:cs typeface="Droid Sans"/>
              <a:sym typeface="Droid Sans"/>
            </a:endParaRPr>
          </a:p>
        </p:txBody>
      </p:sp>
      <p:sp>
        <p:nvSpPr>
          <p:cNvPr id="683" name="Google Shape;683;p41"/>
          <p:cNvSpPr txBox="1"/>
          <p:nvPr/>
        </p:nvSpPr>
        <p:spPr>
          <a:xfrm>
            <a:off x="1102850" y="2245025"/>
            <a:ext cx="1320000" cy="71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paint phases</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(simplified)</a:t>
            </a:r>
            <a:endParaRPr i="1">
              <a:latin typeface="Droid Serif"/>
              <a:ea typeface="Droid Serif"/>
              <a:cs typeface="Droid Serif"/>
              <a:sym typeface="Droid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p:nvPr/>
        </p:nvSpPr>
        <p:spPr>
          <a:xfrm>
            <a:off x="-6725" y="0"/>
            <a:ext cx="9144000" cy="12087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83" name="Google Shape;83;p15"/>
          <p:cNvPicPr preferRelativeResize="0"/>
          <p:nvPr/>
        </p:nvPicPr>
        <p:blipFill>
          <a:blip r:embed="rId3">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
        <p:nvSpPr>
          <p:cNvPr id="84" name="Google Shape;84;p15"/>
          <p:cNvSpPr/>
          <p:nvPr/>
        </p:nvSpPr>
        <p:spPr>
          <a:xfrm>
            <a:off x="1181525" y="3804050"/>
            <a:ext cx="6657600" cy="390300"/>
          </a:xfrm>
          <a:prstGeom prst="rightArrow">
            <a:avLst>
              <a:gd fmla="val 10504" name="adj1"/>
              <a:gd fmla="val 63162"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15"/>
          <p:cNvCxnSpPr/>
          <p:nvPr/>
        </p:nvCxnSpPr>
        <p:spPr>
          <a:xfrm>
            <a:off x="4387075" y="3824575"/>
            <a:ext cx="0" cy="462300"/>
          </a:xfrm>
          <a:prstGeom prst="straightConnector1">
            <a:avLst/>
          </a:prstGeom>
          <a:noFill/>
          <a:ln cap="flat" cmpd="sng" w="28575">
            <a:solidFill>
              <a:srgbClr val="4A86E8"/>
            </a:solidFill>
            <a:prstDash val="solid"/>
            <a:round/>
            <a:headEnd len="med" w="med" type="none"/>
            <a:tailEnd len="med" w="med" type="none"/>
          </a:ln>
        </p:spPr>
      </p:cxnSp>
      <p:sp>
        <p:nvSpPr>
          <p:cNvPr id="86" name="Google Shape;86;p15"/>
          <p:cNvSpPr txBox="1"/>
          <p:nvPr/>
        </p:nvSpPr>
        <p:spPr>
          <a:xfrm>
            <a:off x="3906800" y="4286875"/>
            <a:ext cx="10866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June 2018</a:t>
            </a:r>
            <a:endParaRPr b="1" i="1">
              <a:latin typeface="Droid Serif"/>
              <a:ea typeface="Droid Serif"/>
              <a:cs typeface="Droid Serif"/>
              <a:sym typeface="Droid Serif"/>
            </a:endParaRPr>
          </a:p>
        </p:txBody>
      </p:sp>
      <p:pic>
        <p:nvPicPr>
          <p:cNvPr id="87" name="Google Shape;87;p15"/>
          <p:cNvPicPr preferRelativeResize="0"/>
          <p:nvPr/>
        </p:nvPicPr>
        <p:blipFill>
          <a:blip r:embed="rId4">
            <a:alphaModFix/>
          </a:blip>
          <a:stretch>
            <a:fillRect/>
          </a:stretch>
        </p:blipFill>
        <p:spPr>
          <a:xfrm>
            <a:off x="3286000" y="1574863"/>
            <a:ext cx="1388725" cy="931275"/>
          </a:xfrm>
          <a:prstGeom prst="rect">
            <a:avLst/>
          </a:prstGeom>
          <a:noFill/>
          <a:ln>
            <a:noFill/>
          </a:ln>
        </p:spPr>
      </p:pic>
      <p:cxnSp>
        <p:nvCxnSpPr>
          <p:cNvPr id="88" name="Google Shape;88;p15"/>
          <p:cNvCxnSpPr>
            <a:endCxn id="87" idx="0"/>
          </p:cNvCxnSpPr>
          <p:nvPr/>
        </p:nvCxnSpPr>
        <p:spPr>
          <a:xfrm flipH="1">
            <a:off x="3980362" y="865963"/>
            <a:ext cx="1803900" cy="708900"/>
          </a:xfrm>
          <a:prstGeom prst="bentConnector2">
            <a:avLst/>
          </a:prstGeom>
          <a:noFill/>
          <a:ln cap="flat" cmpd="sng" w="28575">
            <a:solidFill>
              <a:schemeClr val="dk2"/>
            </a:solidFill>
            <a:prstDash val="solid"/>
            <a:round/>
            <a:headEnd len="med" w="med" type="none"/>
            <a:tailEnd len="med" w="med" type="triangle"/>
          </a:ln>
        </p:spPr>
      </p:cxnSp>
      <p:pic>
        <p:nvPicPr>
          <p:cNvPr id="89" name="Google Shape;89;p15"/>
          <p:cNvPicPr preferRelativeResize="0"/>
          <p:nvPr/>
        </p:nvPicPr>
        <p:blipFill>
          <a:blip r:embed="rId5">
            <a:alphaModFix/>
          </a:blip>
          <a:stretch>
            <a:fillRect/>
          </a:stretch>
        </p:blipFill>
        <p:spPr>
          <a:xfrm>
            <a:off x="922950" y="2018650"/>
            <a:ext cx="1542824" cy="1542824"/>
          </a:xfrm>
          <a:prstGeom prst="rect">
            <a:avLst/>
          </a:prstGeom>
          <a:noFill/>
          <a:ln>
            <a:noFill/>
          </a:ln>
        </p:spPr>
      </p:pic>
      <p:pic>
        <p:nvPicPr>
          <p:cNvPr id="90" name="Google Shape;90;p15"/>
          <p:cNvPicPr preferRelativeResize="0"/>
          <p:nvPr/>
        </p:nvPicPr>
        <p:blipFill>
          <a:blip r:embed="rId6">
            <a:alphaModFix/>
          </a:blip>
          <a:stretch>
            <a:fillRect/>
          </a:stretch>
        </p:blipFill>
        <p:spPr>
          <a:xfrm>
            <a:off x="6388602" y="2225900"/>
            <a:ext cx="1803899" cy="1128314"/>
          </a:xfrm>
          <a:prstGeom prst="rect">
            <a:avLst/>
          </a:prstGeom>
          <a:noFill/>
          <a:ln>
            <a:noFill/>
          </a:ln>
        </p:spPr>
      </p:pic>
      <p:pic>
        <p:nvPicPr>
          <p:cNvPr id="91" name="Google Shape;91;p15"/>
          <p:cNvPicPr preferRelativeResize="0"/>
          <p:nvPr/>
        </p:nvPicPr>
        <p:blipFill>
          <a:blip r:embed="rId7">
            <a:alphaModFix/>
          </a:blip>
          <a:stretch>
            <a:fillRect/>
          </a:stretch>
        </p:blipFill>
        <p:spPr>
          <a:xfrm>
            <a:off x="3692713" y="2095700"/>
            <a:ext cx="1388725" cy="1388725"/>
          </a:xfrm>
          <a:prstGeom prst="rect">
            <a:avLst/>
          </a:prstGeom>
          <a:noFill/>
          <a:ln>
            <a:noFill/>
          </a:ln>
        </p:spPr>
      </p:pic>
      <p:sp>
        <p:nvSpPr>
          <p:cNvPr id="92" name="Google Shape;92;p15"/>
          <p:cNvSpPr txBox="1"/>
          <p:nvPr/>
        </p:nvSpPr>
        <p:spPr>
          <a:xfrm>
            <a:off x="1524000" y="3434275"/>
            <a:ext cx="55323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68            69.0.3445.0          70</a:t>
            </a:r>
            <a:endParaRPr b="1">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42"/>
          <p:cNvSpPr/>
          <p:nvPr/>
        </p:nvSpPr>
        <p:spPr>
          <a:xfrm>
            <a:off x="3124150" y="1697513"/>
            <a:ext cx="4320300" cy="3570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691" name="Google Shape;691;p42"/>
          <p:cNvSpPr/>
          <p:nvPr/>
        </p:nvSpPr>
        <p:spPr>
          <a:xfrm>
            <a:off x="1066925" y="1262963"/>
            <a:ext cx="16374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2"/>
          <p:cNvSpPr/>
          <p:nvPr/>
        </p:nvSpPr>
        <p:spPr>
          <a:xfrm>
            <a:off x="1237950" y="1624763"/>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693" name="Google Shape;693;p42"/>
          <p:cNvSpPr/>
          <p:nvPr/>
        </p:nvSpPr>
        <p:spPr>
          <a:xfrm>
            <a:off x="2129250" y="1624763"/>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694" name="Google Shape;694;p42"/>
          <p:cNvSpPr txBox="1"/>
          <p:nvPr/>
        </p:nvSpPr>
        <p:spPr>
          <a:xfrm>
            <a:off x="1066925" y="1262963"/>
            <a:ext cx="30582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DisplayItem</a:t>
            </a:r>
            <a:endParaRPr sz="1200">
              <a:latin typeface="Droid Sans"/>
              <a:ea typeface="Droid Sans"/>
              <a:cs typeface="Droid Sans"/>
              <a:sym typeface="Droid Sans"/>
            </a:endParaRPr>
          </a:p>
        </p:txBody>
      </p:sp>
      <p:sp>
        <p:nvSpPr>
          <p:cNvPr id="695" name="Google Shape;695;p42"/>
          <p:cNvSpPr/>
          <p:nvPr/>
        </p:nvSpPr>
        <p:spPr>
          <a:xfrm>
            <a:off x="2704325" y="1262963"/>
            <a:ext cx="4182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 </a:t>
            </a:r>
            <a:endParaRPr b="1">
              <a:latin typeface="Droid Sans"/>
              <a:ea typeface="Droid Sans"/>
              <a:cs typeface="Droid Sans"/>
              <a:sym typeface="Droid Sans"/>
            </a:endParaRPr>
          </a:p>
        </p:txBody>
      </p:sp>
      <p:pic>
        <p:nvPicPr>
          <p:cNvPr descr="flat,800x800,075,t.jpg" id="696" name="Google Shape;696;p42"/>
          <p:cNvPicPr preferRelativeResize="0"/>
          <p:nvPr/>
        </p:nvPicPr>
        <p:blipFill>
          <a:blip r:embed="rId3">
            <a:alphaModFix/>
          </a:blip>
          <a:stretch>
            <a:fillRect/>
          </a:stretch>
        </p:blipFill>
        <p:spPr>
          <a:xfrm>
            <a:off x="7444450" y="1754175"/>
            <a:ext cx="934512" cy="934512"/>
          </a:xfrm>
          <a:prstGeom prst="rect">
            <a:avLst/>
          </a:prstGeom>
          <a:noFill/>
          <a:ln cap="flat" cmpd="sng" w="9525">
            <a:solidFill>
              <a:srgbClr val="000000"/>
            </a:solidFill>
            <a:prstDash val="solid"/>
            <a:round/>
            <a:headEnd len="sm" w="sm" type="none"/>
            <a:tailEnd len="sm" w="sm" type="none"/>
          </a:ln>
        </p:spPr>
      </p:pic>
      <p:sp>
        <p:nvSpPr>
          <p:cNvPr id="697" name="Google Shape;697;p42"/>
          <p:cNvSpPr txBox="1"/>
          <p:nvPr/>
        </p:nvSpPr>
        <p:spPr>
          <a:xfrm>
            <a:off x="6618250" y="2322075"/>
            <a:ext cx="826200" cy="42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bitmap</a:t>
            </a:r>
            <a:endParaRPr i="1">
              <a:latin typeface="Droid Serif"/>
              <a:ea typeface="Droid Serif"/>
              <a:cs typeface="Droid Serif"/>
              <a:sym typeface="Droid Serif"/>
            </a:endParaRPr>
          </a:p>
        </p:txBody>
      </p:sp>
      <p:sp>
        <p:nvSpPr>
          <p:cNvPr id="698" name="Google Shape;698;p42"/>
          <p:cNvSpPr txBox="1"/>
          <p:nvPr/>
        </p:nvSpPr>
        <p:spPr>
          <a:xfrm>
            <a:off x="646800" y="2248800"/>
            <a:ext cx="46872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Rasterization</a:t>
            </a:r>
            <a:r>
              <a:rPr i="1" lang="en" sz="1800">
                <a:latin typeface="Droid Serif"/>
                <a:ea typeface="Droid Serif"/>
                <a:cs typeface="Droid Serif"/>
                <a:sym typeface="Droid Serif"/>
              </a:rPr>
              <a:t> turns (part of) a display item list into a </a:t>
            </a:r>
            <a:r>
              <a:rPr b="1" i="1" lang="en" sz="1800">
                <a:latin typeface="Droid Serif"/>
                <a:ea typeface="Droid Serif"/>
                <a:cs typeface="Droid Serif"/>
                <a:sym typeface="Droid Serif"/>
              </a:rPr>
              <a:t>bitmap</a:t>
            </a:r>
            <a:r>
              <a:rPr i="1" lang="en" sz="1800">
                <a:latin typeface="Droid Serif"/>
                <a:ea typeface="Droid Serif"/>
                <a:cs typeface="Droid Serif"/>
                <a:sym typeface="Droid Serif"/>
              </a:rPr>
              <a:t> of color values.</a:t>
            </a:r>
            <a:endParaRPr i="1" sz="1800">
              <a:latin typeface="Droid Serif"/>
              <a:ea typeface="Droid Serif"/>
              <a:cs typeface="Droid Serif"/>
              <a:sym typeface="Droid Serif"/>
            </a:endParaRPr>
          </a:p>
        </p:txBody>
      </p:sp>
      <p:sp>
        <p:nvSpPr>
          <p:cNvPr id="699" name="Google Shape;699;p42"/>
          <p:cNvSpPr/>
          <p:nvPr/>
        </p:nvSpPr>
        <p:spPr>
          <a:xfrm>
            <a:off x="2057400" y="32004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a:t>
            </a:r>
            <a:r>
              <a:rPr lang="en">
                <a:latin typeface="Consolas"/>
                <a:ea typeface="Consolas"/>
                <a:cs typeface="Consolas"/>
                <a:sym typeface="Consolas"/>
              </a:rPr>
              <a:t>FF</a:t>
            </a:r>
            <a:endParaRPr>
              <a:latin typeface="Consolas"/>
              <a:ea typeface="Consolas"/>
              <a:cs typeface="Consolas"/>
              <a:sym typeface="Consolas"/>
            </a:endParaRPr>
          </a:p>
        </p:txBody>
      </p:sp>
      <p:sp>
        <p:nvSpPr>
          <p:cNvPr id="700" name="Google Shape;700;p42"/>
          <p:cNvSpPr/>
          <p:nvPr/>
        </p:nvSpPr>
        <p:spPr>
          <a:xfrm>
            <a:off x="2667000" y="32004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01" name="Google Shape;701;p42"/>
          <p:cNvSpPr/>
          <p:nvPr/>
        </p:nvSpPr>
        <p:spPr>
          <a:xfrm>
            <a:off x="2057400" y="3657600"/>
            <a:ext cx="6096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02" name="Google Shape;702;p42"/>
          <p:cNvSpPr/>
          <p:nvPr/>
        </p:nvSpPr>
        <p:spPr>
          <a:xfrm>
            <a:off x="2667000" y="36576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03" name="Google Shape;703;p42"/>
          <p:cNvSpPr/>
          <p:nvPr/>
        </p:nvSpPr>
        <p:spPr>
          <a:xfrm>
            <a:off x="3276600" y="32004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04" name="Google Shape;704;p42"/>
          <p:cNvSpPr/>
          <p:nvPr/>
        </p:nvSpPr>
        <p:spPr>
          <a:xfrm>
            <a:off x="2057400" y="4114800"/>
            <a:ext cx="609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05" name="Google Shape;705;p42"/>
          <p:cNvSpPr/>
          <p:nvPr/>
        </p:nvSpPr>
        <p:spPr>
          <a:xfrm>
            <a:off x="3276600" y="36576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06" name="Google Shape;706;p42"/>
          <p:cNvSpPr/>
          <p:nvPr/>
        </p:nvSpPr>
        <p:spPr>
          <a:xfrm>
            <a:off x="2667000" y="41148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07" name="Google Shape;707;p42"/>
          <p:cNvSpPr/>
          <p:nvPr/>
        </p:nvSpPr>
        <p:spPr>
          <a:xfrm>
            <a:off x="3276600" y="4114800"/>
            <a:ext cx="609600" cy="457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08" name="Google Shape;708;p42"/>
          <p:cNvSpPr txBox="1"/>
          <p:nvPr/>
        </p:nvSpPr>
        <p:spPr>
          <a:xfrm>
            <a:off x="4038600" y="3526800"/>
            <a:ext cx="12954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(red, green,</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 blue, alpha)</a:t>
            </a:r>
            <a:endParaRPr i="1">
              <a:latin typeface="Droid Serif"/>
              <a:ea typeface="Droid Serif"/>
              <a:cs typeface="Droid Serif"/>
              <a:sym typeface="Droid Serif"/>
            </a:endParaRPr>
          </a:p>
        </p:txBody>
      </p:sp>
      <p:pic>
        <p:nvPicPr>
          <p:cNvPr descr="color-cube.png" id="709" name="Google Shape;709;p42"/>
          <p:cNvPicPr preferRelativeResize="0"/>
          <p:nvPr/>
        </p:nvPicPr>
        <p:blipFill>
          <a:blip r:embed="rId4">
            <a:alphaModFix/>
          </a:blip>
          <a:stretch>
            <a:fillRect/>
          </a:stretch>
        </p:blipFill>
        <p:spPr>
          <a:xfrm>
            <a:off x="5283450" y="3124200"/>
            <a:ext cx="2031750" cy="1625400"/>
          </a:xfrm>
          <a:prstGeom prst="rect">
            <a:avLst/>
          </a:prstGeom>
          <a:noFill/>
          <a:ln>
            <a:noFill/>
          </a:ln>
        </p:spPr>
      </p:pic>
      <p:sp>
        <p:nvSpPr>
          <p:cNvPr id="710" name="Google Shape;710;p42"/>
          <p:cNvSpPr txBox="1"/>
          <p:nvPr/>
        </p:nvSpPr>
        <p:spPr>
          <a:xfrm>
            <a:off x="4913325" y="1182000"/>
            <a:ext cx="38499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cc::ResourcePool</a:t>
            </a:r>
            <a:r>
              <a:rPr lang="en">
                <a:latin typeface="Consolas"/>
                <a:ea typeface="Consolas"/>
                <a:cs typeface="Consolas"/>
                <a:sym typeface="Consolas"/>
              </a:rPr>
              <a:t>::</a:t>
            </a:r>
            <a:r>
              <a:rPr b="1" lang="en">
                <a:latin typeface="Consolas"/>
                <a:ea typeface="Consolas"/>
                <a:cs typeface="Consolas"/>
                <a:sym typeface="Consolas"/>
              </a:rPr>
              <a:t>InUsePoolResource</a:t>
            </a:r>
            <a:endParaRPr b="1">
              <a:solidFill>
                <a:srgbClr val="0000FF"/>
              </a:solidFill>
              <a:latin typeface="Consolas"/>
              <a:ea typeface="Consolas"/>
              <a:cs typeface="Consolas"/>
              <a:sym typeface="Consolas"/>
            </a:endParaRPr>
          </a:p>
        </p:txBody>
      </p:sp>
      <p:cxnSp>
        <p:nvCxnSpPr>
          <p:cNvPr id="711" name="Google Shape;711;p42"/>
          <p:cNvCxnSpPr>
            <a:endCxn id="696" idx="3"/>
          </p:cNvCxnSpPr>
          <p:nvPr/>
        </p:nvCxnSpPr>
        <p:spPr>
          <a:xfrm rot="5400000">
            <a:off x="8051662" y="1692531"/>
            <a:ext cx="856200" cy="201600"/>
          </a:xfrm>
          <a:prstGeom prst="bentConnector2">
            <a:avLst/>
          </a:prstGeom>
          <a:noFill/>
          <a:ln cap="flat" cmpd="sng" w="19050">
            <a:solidFill>
              <a:schemeClr val="dk2"/>
            </a:solidFill>
            <a:prstDash val="solid"/>
            <a:round/>
            <a:headEnd len="med" w="med" type="oval"/>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43"/>
          <p:cNvSpPr txBox="1"/>
          <p:nvPr/>
        </p:nvSpPr>
        <p:spPr>
          <a:xfrm>
            <a:off x="5689888" y="1122125"/>
            <a:ext cx="2448000" cy="9867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InUsePoolResource</a:t>
            </a:r>
            <a:endParaRPr>
              <a:solidFill>
                <a:srgbClr val="0000FF"/>
              </a:solidFill>
              <a:latin typeface="Consolas"/>
              <a:ea typeface="Consolas"/>
              <a:cs typeface="Consolas"/>
              <a:sym typeface="Consolas"/>
            </a:endParaRPr>
          </a:p>
        </p:txBody>
      </p:sp>
      <p:sp>
        <p:nvSpPr>
          <p:cNvPr id="717" name="Google Shape;717;p4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719" name="Google Shape;719;p43"/>
          <p:cNvSpPr/>
          <p:nvPr/>
        </p:nvSpPr>
        <p:spPr>
          <a:xfrm>
            <a:off x="5198563" y="2763250"/>
            <a:ext cx="2819400" cy="1643400"/>
          </a:xfrm>
          <a:prstGeom prst="rect">
            <a:avLst/>
          </a:prstGeom>
          <a:solidFill>
            <a:srgbClr val="EFEFEF"/>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5878138" y="1530725"/>
            <a:ext cx="2071500" cy="4362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GpuRasterBacking</a:t>
            </a:r>
            <a:endParaRPr b="1">
              <a:latin typeface="Consolas"/>
              <a:ea typeface="Consolas"/>
              <a:cs typeface="Consolas"/>
              <a:sym typeface="Consolas"/>
            </a:endParaRPr>
          </a:p>
        </p:txBody>
      </p:sp>
      <p:sp>
        <p:nvSpPr>
          <p:cNvPr id="721" name="Google Shape;721;p43"/>
          <p:cNvSpPr txBox="1"/>
          <p:nvPr/>
        </p:nvSpPr>
        <p:spPr>
          <a:xfrm>
            <a:off x="5198563" y="2763250"/>
            <a:ext cx="13200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GPU memory</a:t>
            </a:r>
            <a:endParaRPr i="1">
              <a:latin typeface="Droid Serif"/>
              <a:ea typeface="Droid Serif"/>
              <a:cs typeface="Droid Serif"/>
              <a:sym typeface="Droid Serif"/>
            </a:endParaRPr>
          </a:p>
        </p:txBody>
      </p:sp>
      <p:pic>
        <p:nvPicPr>
          <p:cNvPr descr="virtual_desktop-amd_ati_desktop.jpg" id="722" name="Google Shape;722;p43"/>
          <p:cNvPicPr preferRelativeResize="0"/>
          <p:nvPr/>
        </p:nvPicPr>
        <p:blipFill>
          <a:blip r:embed="rId3">
            <a:alphaModFix/>
          </a:blip>
          <a:stretch>
            <a:fillRect/>
          </a:stretch>
        </p:blipFill>
        <p:spPr>
          <a:xfrm>
            <a:off x="1018013" y="3143175"/>
            <a:ext cx="3274200" cy="1871750"/>
          </a:xfrm>
          <a:prstGeom prst="rect">
            <a:avLst/>
          </a:prstGeom>
          <a:noFill/>
          <a:ln>
            <a:noFill/>
          </a:ln>
        </p:spPr>
      </p:pic>
      <p:pic>
        <p:nvPicPr>
          <p:cNvPr descr="flat,800x800,075,t.jpg" id="723" name="Google Shape;723;p43"/>
          <p:cNvPicPr preferRelativeResize="0"/>
          <p:nvPr/>
        </p:nvPicPr>
        <p:blipFill>
          <a:blip r:embed="rId4">
            <a:alphaModFix/>
          </a:blip>
          <a:stretch>
            <a:fillRect/>
          </a:stretch>
        </p:blipFill>
        <p:spPr>
          <a:xfrm>
            <a:off x="5663800" y="3143163"/>
            <a:ext cx="934512" cy="934512"/>
          </a:xfrm>
          <a:prstGeom prst="rect">
            <a:avLst/>
          </a:prstGeom>
          <a:noFill/>
          <a:ln cap="flat" cmpd="sng" w="9525">
            <a:solidFill>
              <a:srgbClr val="000000"/>
            </a:solidFill>
            <a:prstDash val="solid"/>
            <a:round/>
            <a:headEnd len="sm" w="sm" type="none"/>
            <a:tailEnd len="sm" w="sm" type="none"/>
          </a:ln>
        </p:spPr>
      </p:pic>
      <p:pic>
        <p:nvPicPr>
          <p:cNvPr descr="flat,800x800,075,t.jpg" id="724" name="Google Shape;724;p43"/>
          <p:cNvPicPr preferRelativeResize="0"/>
          <p:nvPr/>
        </p:nvPicPr>
        <p:blipFill>
          <a:blip r:embed="rId4">
            <a:alphaModFix/>
          </a:blip>
          <a:stretch>
            <a:fillRect/>
          </a:stretch>
        </p:blipFill>
        <p:spPr>
          <a:xfrm>
            <a:off x="5740000" y="3219363"/>
            <a:ext cx="934512" cy="934512"/>
          </a:xfrm>
          <a:prstGeom prst="rect">
            <a:avLst/>
          </a:prstGeom>
          <a:noFill/>
          <a:ln cap="flat" cmpd="sng" w="9525">
            <a:solidFill>
              <a:srgbClr val="000000"/>
            </a:solidFill>
            <a:prstDash val="solid"/>
            <a:round/>
            <a:headEnd len="sm" w="sm" type="none"/>
            <a:tailEnd len="sm" w="sm" type="none"/>
          </a:ln>
        </p:spPr>
      </p:pic>
      <p:pic>
        <p:nvPicPr>
          <p:cNvPr descr="flat,800x800,075,t.jpg" id="725" name="Google Shape;725;p43"/>
          <p:cNvPicPr preferRelativeResize="0"/>
          <p:nvPr/>
        </p:nvPicPr>
        <p:blipFill>
          <a:blip r:embed="rId4">
            <a:alphaModFix/>
          </a:blip>
          <a:stretch>
            <a:fillRect/>
          </a:stretch>
        </p:blipFill>
        <p:spPr>
          <a:xfrm>
            <a:off x="5816200" y="3315675"/>
            <a:ext cx="934512" cy="934512"/>
          </a:xfrm>
          <a:prstGeom prst="rect">
            <a:avLst/>
          </a:prstGeom>
          <a:noFill/>
          <a:ln cap="flat" cmpd="sng" w="9525">
            <a:solidFill>
              <a:srgbClr val="000000"/>
            </a:solidFill>
            <a:prstDash val="solid"/>
            <a:round/>
            <a:headEnd len="sm" w="sm" type="none"/>
            <a:tailEnd len="sm" w="sm" type="none"/>
          </a:ln>
        </p:spPr>
      </p:pic>
      <p:cxnSp>
        <p:nvCxnSpPr>
          <p:cNvPr id="726" name="Google Shape;726;p43"/>
          <p:cNvCxnSpPr>
            <a:endCxn id="725" idx="3"/>
          </p:cNvCxnSpPr>
          <p:nvPr/>
        </p:nvCxnSpPr>
        <p:spPr>
          <a:xfrm rot="5400000">
            <a:off x="6233213" y="2271531"/>
            <a:ext cx="2028900" cy="993900"/>
          </a:xfrm>
          <a:prstGeom prst="curvedConnector2">
            <a:avLst/>
          </a:prstGeom>
          <a:noFill/>
          <a:ln cap="flat" cmpd="sng" w="28575">
            <a:solidFill>
              <a:srgbClr val="666666"/>
            </a:solidFill>
            <a:prstDash val="dash"/>
            <a:round/>
            <a:headEnd len="med" w="med" type="oval"/>
            <a:tailEnd len="med" w="med" type="triangle"/>
          </a:ln>
        </p:spPr>
      </p:cxnSp>
      <p:sp>
        <p:nvSpPr>
          <p:cNvPr id="727" name="Google Shape;727;p43"/>
          <p:cNvSpPr txBox="1"/>
          <p:nvPr/>
        </p:nvSpPr>
        <p:spPr>
          <a:xfrm>
            <a:off x="5689888" y="2231738"/>
            <a:ext cx="19812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GL texture ID</a:t>
            </a:r>
            <a:endParaRPr i="1">
              <a:latin typeface="Droid Serif"/>
              <a:ea typeface="Droid Serif"/>
              <a:cs typeface="Droid Serif"/>
              <a:sym typeface="Droid Serif"/>
            </a:endParaRPr>
          </a:p>
        </p:txBody>
      </p:sp>
      <p:cxnSp>
        <p:nvCxnSpPr>
          <p:cNvPr id="728" name="Google Shape;728;p43"/>
          <p:cNvCxnSpPr/>
          <p:nvPr/>
        </p:nvCxnSpPr>
        <p:spPr>
          <a:xfrm flipH="1" rot="10800000">
            <a:off x="3152188" y="4100025"/>
            <a:ext cx="2851200" cy="240000"/>
          </a:xfrm>
          <a:prstGeom prst="straightConnector1">
            <a:avLst/>
          </a:prstGeom>
          <a:noFill/>
          <a:ln cap="flat" cmpd="sng" w="19050">
            <a:solidFill>
              <a:schemeClr val="dk2"/>
            </a:solidFill>
            <a:prstDash val="solid"/>
            <a:round/>
            <a:headEnd len="med" w="med" type="none"/>
            <a:tailEnd len="med" w="med" type="triangle"/>
          </a:ln>
        </p:spPr>
      </p:cxnSp>
      <p:pic>
        <p:nvPicPr>
          <p:cNvPr descr="lower-left-paintbrush_1f58c.png" id="729" name="Google Shape;729;p43"/>
          <p:cNvPicPr preferRelativeResize="0"/>
          <p:nvPr/>
        </p:nvPicPr>
        <p:blipFill>
          <a:blip r:embed="rId5">
            <a:alphaModFix/>
          </a:blip>
          <a:stretch>
            <a:fillRect/>
          </a:stretch>
        </p:blipFill>
        <p:spPr>
          <a:xfrm>
            <a:off x="3972063" y="3823025"/>
            <a:ext cx="762000" cy="781050"/>
          </a:xfrm>
          <a:prstGeom prst="rect">
            <a:avLst/>
          </a:prstGeom>
          <a:noFill/>
          <a:ln>
            <a:noFill/>
          </a:ln>
        </p:spPr>
      </p:pic>
      <p:sp>
        <p:nvSpPr>
          <p:cNvPr id="730" name="Google Shape;730;p43"/>
          <p:cNvSpPr txBox="1"/>
          <p:nvPr/>
        </p:nvSpPr>
        <p:spPr>
          <a:xfrm>
            <a:off x="558413" y="2500325"/>
            <a:ext cx="40386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Rasterization can be </a:t>
            </a:r>
            <a:r>
              <a:rPr b="1" i="1" lang="en" sz="1800">
                <a:latin typeface="Droid Serif"/>
                <a:ea typeface="Droid Serif"/>
                <a:cs typeface="Droid Serif"/>
                <a:sym typeface="Droid Serif"/>
              </a:rPr>
              <a:t>accelerated</a:t>
            </a:r>
            <a:r>
              <a:rPr i="1" lang="en" sz="1800">
                <a:latin typeface="Droid Serif"/>
                <a:ea typeface="Droid Serif"/>
                <a:cs typeface="Droid Serif"/>
                <a:sym typeface="Droid Serif"/>
              </a:rPr>
              <a:t> by the GPU.</a:t>
            </a:r>
            <a:endParaRPr i="1" sz="1800">
              <a:latin typeface="Droid Serif"/>
              <a:ea typeface="Droid Serif"/>
              <a:cs typeface="Droid Serif"/>
              <a:sym typeface="Droid Serif"/>
            </a:endParaRPr>
          </a:p>
        </p:txBody>
      </p:sp>
      <p:sp>
        <p:nvSpPr>
          <p:cNvPr id="731" name="Google Shape;731;p43"/>
          <p:cNvSpPr/>
          <p:nvPr/>
        </p:nvSpPr>
        <p:spPr>
          <a:xfrm>
            <a:off x="3124150" y="1697525"/>
            <a:ext cx="2539800" cy="3570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1066925" y="1262963"/>
            <a:ext cx="16374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1237950" y="1624763"/>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34" name="Google Shape;734;p43"/>
          <p:cNvSpPr/>
          <p:nvPr/>
        </p:nvSpPr>
        <p:spPr>
          <a:xfrm>
            <a:off x="2129250" y="1624763"/>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35" name="Google Shape;735;p43"/>
          <p:cNvSpPr txBox="1"/>
          <p:nvPr/>
        </p:nvSpPr>
        <p:spPr>
          <a:xfrm>
            <a:off x="1066925" y="1262963"/>
            <a:ext cx="30582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DisplayItem</a:t>
            </a:r>
            <a:endParaRPr sz="1200">
              <a:latin typeface="Droid Sans"/>
              <a:ea typeface="Droid Sans"/>
              <a:cs typeface="Droid Sans"/>
              <a:sym typeface="Droid Sans"/>
            </a:endParaRPr>
          </a:p>
        </p:txBody>
      </p:sp>
      <p:sp>
        <p:nvSpPr>
          <p:cNvPr id="736" name="Google Shape;736;p43"/>
          <p:cNvSpPr/>
          <p:nvPr/>
        </p:nvSpPr>
        <p:spPr>
          <a:xfrm>
            <a:off x="2704325" y="1262963"/>
            <a:ext cx="418200" cy="7992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 </a:t>
            </a:r>
            <a:endParaRPr b="1">
              <a:latin typeface="Droid Sans"/>
              <a:ea typeface="Droid Sans"/>
              <a:cs typeface="Droid Sans"/>
              <a:sym typeface="Droid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44"/>
          <p:cNvSpPr/>
          <p:nvPr/>
        </p:nvSpPr>
        <p:spPr>
          <a:xfrm>
            <a:off x="457200" y="2462100"/>
            <a:ext cx="5943600" cy="2490900"/>
          </a:xfrm>
          <a:prstGeom prst="roundRect">
            <a:avLst>
              <a:gd fmla="val 9232" name="adj"/>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raster</a:t>
            </a:r>
            <a:endParaRPr b="1" sz="3600">
              <a:solidFill>
                <a:srgbClr val="434343"/>
              </a:solidFill>
              <a:latin typeface="Droid Sans"/>
              <a:ea typeface="Droid Sans"/>
              <a:cs typeface="Droid Sans"/>
              <a:sym typeface="Droid Sans"/>
            </a:endParaRPr>
          </a:p>
        </p:txBody>
      </p:sp>
      <p:sp>
        <p:nvSpPr>
          <p:cNvPr id="744" name="Google Shape;744;p44"/>
          <p:cNvSpPr/>
          <p:nvPr/>
        </p:nvSpPr>
        <p:spPr>
          <a:xfrm>
            <a:off x="336175" y="1204175"/>
            <a:ext cx="1968900" cy="10848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4"/>
          <p:cNvSpPr/>
          <p:nvPr/>
        </p:nvSpPr>
        <p:spPr>
          <a:xfrm>
            <a:off x="507200" y="1565975"/>
            <a:ext cx="1223400" cy="574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indent="0" lvl="0" marL="0" rtl="0" algn="l">
              <a:spcBef>
                <a:spcPts val="0"/>
              </a:spcBef>
              <a:spcAft>
                <a:spcPts val="0"/>
              </a:spcAft>
              <a:buNone/>
            </a:pPr>
            <a:r>
              <a:rPr lang="en">
                <a:latin typeface="Droid Sans"/>
                <a:ea typeface="Droid Sans"/>
                <a:cs typeface="Droid Sans"/>
                <a:sym typeface="Droid Sans"/>
              </a:rPr>
              <a:t>{</a:t>
            </a:r>
            <a:r>
              <a:rPr lang="en">
                <a:latin typeface="Droid Sans"/>
                <a:ea typeface="Droid Sans"/>
                <a:cs typeface="Droid Sans"/>
                <a:sym typeface="Droid Sans"/>
              </a:rPr>
              <a:t>rect, flags}</a:t>
            </a:r>
            <a:endParaRPr>
              <a:latin typeface="Droid Sans"/>
              <a:ea typeface="Droid Sans"/>
              <a:cs typeface="Droid Sans"/>
              <a:sym typeface="Droid Sans"/>
            </a:endParaRPr>
          </a:p>
        </p:txBody>
      </p:sp>
      <p:sp>
        <p:nvSpPr>
          <p:cNvPr id="746" name="Google Shape;746;p44"/>
          <p:cNvSpPr/>
          <p:nvPr/>
        </p:nvSpPr>
        <p:spPr>
          <a:xfrm>
            <a:off x="1730600" y="1565975"/>
            <a:ext cx="399000" cy="5748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47" name="Google Shape;747;p44"/>
          <p:cNvSpPr txBox="1"/>
          <p:nvPr/>
        </p:nvSpPr>
        <p:spPr>
          <a:xfrm>
            <a:off x="336175" y="1204175"/>
            <a:ext cx="30582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DisplayItem</a:t>
            </a:r>
            <a:endParaRPr sz="1200">
              <a:latin typeface="Droid Sans"/>
              <a:ea typeface="Droid Sans"/>
              <a:cs typeface="Droid Sans"/>
              <a:sym typeface="Droid Sans"/>
            </a:endParaRPr>
          </a:p>
        </p:txBody>
      </p:sp>
      <p:sp>
        <p:nvSpPr>
          <p:cNvPr id="748" name="Google Shape;748;p44"/>
          <p:cNvSpPr/>
          <p:nvPr/>
        </p:nvSpPr>
        <p:spPr>
          <a:xfrm>
            <a:off x="2305075" y="1204175"/>
            <a:ext cx="418200" cy="1084800"/>
          </a:xfrm>
          <a:prstGeom prst="rect">
            <a:avLst/>
          </a:prstGeom>
          <a:solidFill>
            <a:srgbClr val="EAD1DC"/>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 </a:t>
            </a:r>
            <a:endParaRPr b="1">
              <a:latin typeface="Droid Sans"/>
              <a:ea typeface="Droid Sans"/>
              <a:cs typeface="Droid Sans"/>
              <a:sym typeface="Droid Sans"/>
            </a:endParaRPr>
          </a:p>
        </p:txBody>
      </p:sp>
      <p:sp>
        <p:nvSpPr>
          <p:cNvPr id="749" name="Google Shape;749;p44"/>
          <p:cNvSpPr txBox="1"/>
          <p:nvPr/>
        </p:nvSpPr>
        <p:spPr>
          <a:xfrm>
            <a:off x="3069850" y="1204175"/>
            <a:ext cx="25557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DisplayItemList::</a:t>
            </a:r>
            <a:r>
              <a:rPr b="1" lang="en">
                <a:latin typeface="Consolas"/>
                <a:ea typeface="Consolas"/>
                <a:cs typeface="Consolas"/>
                <a:sym typeface="Consolas"/>
              </a:rPr>
              <a:t>Raster</a:t>
            </a:r>
            <a:endParaRPr b="1">
              <a:solidFill>
                <a:srgbClr val="0000FF"/>
              </a:solidFill>
              <a:latin typeface="Consolas"/>
              <a:ea typeface="Consolas"/>
              <a:cs typeface="Consolas"/>
              <a:sym typeface="Consolas"/>
            </a:endParaRPr>
          </a:p>
        </p:txBody>
      </p:sp>
      <p:sp>
        <p:nvSpPr>
          <p:cNvPr id="750" name="Google Shape;750;p44"/>
          <p:cNvSpPr txBox="1"/>
          <p:nvPr/>
        </p:nvSpPr>
        <p:spPr>
          <a:xfrm>
            <a:off x="3069850" y="1778975"/>
            <a:ext cx="2873700" cy="361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DrawRectOp</a:t>
            </a:r>
            <a:r>
              <a:rPr lang="en">
                <a:latin typeface="Consolas"/>
                <a:ea typeface="Consolas"/>
                <a:cs typeface="Consolas"/>
                <a:sym typeface="Consolas"/>
              </a:rPr>
              <a:t>::</a:t>
            </a:r>
            <a:r>
              <a:rPr b="1" lang="en">
                <a:latin typeface="Consolas"/>
                <a:ea typeface="Consolas"/>
                <a:cs typeface="Consolas"/>
                <a:sym typeface="Consolas"/>
              </a:rPr>
              <a:t>RasterWithFlags</a:t>
            </a:r>
            <a:endParaRPr b="1">
              <a:solidFill>
                <a:srgbClr val="0000FF"/>
              </a:solidFill>
              <a:latin typeface="Consolas"/>
              <a:ea typeface="Consolas"/>
              <a:cs typeface="Consolas"/>
              <a:sym typeface="Consolas"/>
            </a:endParaRPr>
          </a:p>
        </p:txBody>
      </p:sp>
      <p:cxnSp>
        <p:nvCxnSpPr>
          <p:cNvPr id="751" name="Google Shape;751;p44"/>
          <p:cNvCxnSpPr/>
          <p:nvPr/>
        </p:nvCxnSpPr>
        <p:spPr>
          <a:xfrm>
            <a:off x="2743200" y="1371600"/>
            <a:ext cx="333600" cy="0"/>
          </a:xfrm>
          <a:prstGeom prst="straightConnector1">
            <a:avLst/>
          </a:prstGeom>
          <a:noFill/>
          <a:ln cap="flat" cmpd="sng" w="19050">
            <a:solidFill>
              <a:schemeClr val="dk2"/>
            </a:solidFill>
            <a:prstDash val="solid"/>
            <a:round/>
            <a:headEnd len="med" w="med" type="none"/>
            <a:tailEnd len="med" w="med" type="triangle"/>
          </a:ln>
        </p:spPr>
      </p:cxnSp>
      <p:cxnSp>
        <p:nvCxnSpPr>
          <p:cNvPr id="752" name="Google Shape;752;p44"/>
          <p:cNvCxnSpPr/>
          <p:nvPr/>
        </p:nvCxnSpPr>
        <p:spPr>
          <a:xfrm>
            <a:off x="1631100" y="1983250"/>
            <a:ext cx="1445700" cy="0"/>
          </a:xfrm>
          <a:prstGeom prst="straightConnector1">
            <a:avLst/>
          </a:prstGeom>
          <a:noFill/>
          <a:ln cap="flat" cmpd="sng" w="19050">
            <a:solidFill>
              <a:srgbClr val="9900FF"/>
            </a:solidFill>
            <a:prstDash val="solid"/>
            <a:round/>
            <a:headEnd len="med" w="med" type="none"/>
            <a:tailEnd len="med" w="med" type="triangle"/>
          </a:ln>
        </p:spPr>
      </p:cxnSp>
      <p:cxnSp>
        <p:nvCxnSpPr>
          <p:cNvPr id="753" name="Google Shape;753;p44"/>
          <p:cNvCxnSpPr/>
          <p:nvPr/>
        </p:nvCxnSpPr>
        <p:spPr>
          <a:xfrm>
            <a:off x="3289975" y="1575475"/>
            <a:ext cx="0" cy="194700"/>
          </a:xfrm>
          <a:prstGeom prst="straightConnector1">
            <a:avLst/>
          </a:prstGeom>
          <a:noFill/>
          <a:ln cap="flat" cmpd="sng" w="19050">
            <a:solidFill>
              <a:schemeClr val="dk2"/>
            </a:solidFill>
            <a:prstDash val="solid"/>
            <a:round/>
            <a:headEnd len="med" w="med" type="none"/>
            <a:tailEnd len="med" w="med" type="triangle"/>
          </a:ln>
        </p:spPr>
      </p:cxnSp>
      <p:sp>
        <p:nvSpPr>
          <p:cNvPr id="754" name="Google Shape;754;p44"/>
          <p:cNvSpPr txBox="1"/>
          <p:nvPr/>
        </p:nvSpPr>
        <p:spPr>
          <a:xfrm>
            <a:off x="2864950" y="2702875"/>
            <a:ext cx="20367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SkCanvas</a:t>
            </a:r>
            <a:r>
              <a:rPr lang="en">
                <a:latin typeface="Consolas"/>
                <a:ea typeface="Consolas"/>
                <a:cs typeface="Consolas"/>
                <a:sym typeface="Consolas"/>
              </a:rPr>
              <a:t>::</a:t>
            </a:r>
            <a:r>
              <a:rPr b="1" lang="en">
                <a:latin typeface="Consolas"/>
                <a:ea typeface="Consolas"/>
                <a:cs typeface="Consolas"/>
                <a:sym typeface="Consolas"/>
              </a:rPr>
              <a:t>drawRect</a:t>
            </a:r>
            <a:endParaRPr b="1">
              <a:solidFill>
                <a:srgbClr val="0000FF"/>
              </a:solidFill>
              <a:latin typeface="Consolas"/>
              <a:ea typeface="Consolas"/>
              <a:cs typeface="Consolas"/>
              <a:sym typeface="Consolas"/>
            </a:endParaRPr>
          </a:p>
        </p:txBody>
      </p:sp>
      <p:sp>
        <p:nvSpPr>
          <p:cNvPr id="755" name="Google Shape;755;p44"/>
          <p:cNvSpPr txBox="1"/>
          <p:nvPr/>
        </p:nvSpPr>
        <p:spPr>
          <a:xfrm>
            <a:off x="2864950" y="3277675"/>
            <a:ext cx="33855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GrRenderTargetContext::</a:t>
            </a:r>
            <a:r>
              <a:rPr b="1" lang="en">
                <a:latin typeface="Consolas"/>
                <a:ea typeface="Consolas"/>
                <a:cs typeface="Consolas"/>
                <a:sym typeface="Consolas"/>
              </a:rPr>
              <a:t>addDrawOp</a:t>
            </a:r>
            <a:endParaRPr b="1">
              <a:solidFill>
                <a:srgbClr val="0000FF"/>
              </a:solidFill>
              <a:latin typeface="Consolas"/>
              <a:ea typeface="Consolas"/>
              <a:cs typeface="Consolas"/>
              <a:sym typeface="Consolas"/>
            </a:endParaRPr>
          </a:p>
        </p:txBody>
      </p:sp>
      <p:sp>
        <p:nvSpPr>
          <p:cNvPr id="756" name="Google Shape;756;p44"/>
          <p:cNvSpPr/>
          <p:nvPr/>
        </p:nvSpPr>
        <p:spPr>
          <a:xfrm>
            <a:off x="3018525" y="3852475"/>
            <a:ext cx="5733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GrOp</a:t>
            </a:r>
            <a:endParaRPr sz="1200">
              <a:latin typeface="Droid Sans"/>
              <a:ea typeface="Droid Sans"/>
              <a:cs typeface="Droid Sans"/>
              <a:sym typeface="Droid Sans"/>
            </a:endParaRPr>
          </a:p>
        </p:txBody>
      </p:sp>
      <p:sp>
        <p:nvSpPr>
          <p:cNvPr id="757" name="Google Shape;757;p44"/>
          <p:cNvSpPr/>
          <p:nvPr/>
        </p:nvSpPr>
        <p:spPr>
          <a:xfrm>
            <a:off x="3596650" y="3852475"/>
            <a:ext cx="12234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Droid Sans"/>
                <a:ea typeface="Droid Sans"/>
                <a:cs typeface="Droid Sans"/>
                <a:sym typeface="Droid Sans"/>
              </a:rPr>
              <a:t>AAFillRectOp</a:t>
            </a:r>
            <a:endParaRPr b="1" sz="1200">
              <a:latin typeface="Droid Sans"/>
              <a:ea typeface="Droid Sans"/>
              <a:cs typeface="Droid Sans"/>
              <a:sym typeface="Droid Sans"/>
            </a:endParaRPr>
          </a:p>
        </p:txBody>
      </p:sp>
      <p:sp>
        <p:nvSpPr>
          <p:cNvPr id="758" name="Google Shape;758;p44"/>
          <p:cNvSpPr/>
          <p:nvPr/>
        </p:nvSpPr>
        <p:spPr>
          <a:xfrm>
            <a:off x="4820050" y="3852475"/>
            <a:ext cx="333600" cy="361800"/>
          </a:xfrm>
          <a:prstGeom prst="rect">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 </a:t>
            </a:r>
            <a:endParaRPr sz="1200">
              <a:latin typeface="Droid Sans"/>
              <a:ea typeface="Droid Sans"/>
              <a:cs typeface="Droid Sans"/>
              <a:sym typeface="Droid Sans"/>
            </a:endParaRPr>
          </a:p>
        </p:txBody>
      </p:sp>
      <p:sp>
        <p:nvSpPr>
          <p:cNvPr id="759" name="Google Shape;759;p44"/>
          <p:cNvSpPr txBox="1"/>
          <p:nvPr/>
        </p:nvSpPr>
        <p:spPr>
          <a:xfrm>
            <a:off x="609600" y="4427275"/>
            <a:ext cx="18981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SkSurface::</a:t>
            </a:r>
            <a:r>
              <a:rPr b="1" lang="en">
                <a:latin typeface="Consolas"/>
                <a:ea typeface="Consolas"/>
                <a:cs typeface="Consolas"/>
                <a:sym typeface="Consolas"/>
              </a:rPr>
              <a:t>flush</a:t>
            </a:r>
            <a:endParaRPr b="1">
              <a:solidFill>
                <a:srgbClr val="0000FF"/>
              </a:solidFill>
              <a:latin typeface="Consolas"/>
              <a:ea typeface="Consolas"/>
              <a:cs typeface="Consolas"/>
              <a:sym typeface="Consolas"/>
            </a:endParaRPr>
          </a:p>
        </p:txBody>
      </p:sp>
      <p:sp>
        <p:nvSpPr>
          <p:cNvPr id="760" name="Google Shape;760;p44"/>
          <p:cNvSpPr txBox="1"/>
          <p:nvPr/>
        </p:nvSpPr>
        <p:spPr>
          <a:xfrm>
            <a:off x="2864950" y="4427275"/>
            <a:ext cx="15228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GrOp::</a:t>
            </a:r>
            <a:r>
              <a:rPr b="1" lang="en">
                <a:latin typeface="Consolas"/>
                <a:ea typeface="Consolas"/>
                <a:cs typeface="Consolas"/>
                <a:sym typeface="Consolas"/>
              </a:rPr>
              <a:t>execute</a:t>
            </a:r>
            <a:endParaRPr b="1">
              <a:solidFill>
                <a:srgbClr val="0000FF"/>
              </a:solidFill>
              <a:latin typeface="Consolas"/>
              <a:ea typeface="Consolas"/>
              <a:cs typeface="Consolas"/>
              <a:sym typeface="Consolas"/>
            </a:endParaRPr>
          </a:p>
        </p:txBody>
      </p:sp>
      <p:sp>
        <p:nvSpPr>
          <p:cNvPr id="761" name="Google Shape;761;p44"/>
          <p:cNvSpPr txBox="1"/>
          <p:nvPr/>
        </p:nvSpPr>
        <p:spPr>
          <a:xfrm>
            <a:off x="4667000" y="4427275"/>
            <a:ext cx="15834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GrGLGpu::</a:t>
            </a:r>
            <a:r>
              <a:rPr b="1" lang="en">
                <a:latin typeface="Consolas"/>
                <a:ea typeface="Consolas"/>
                <a:cs typeface="Consolas"/>
                <a:sym typeface="Consolas"/>
              </a:rPr>
              <a:t>draw</a:t>
            </a:r>
            <a:endParaRPr b="1">
              <a:solidFill>
                <a:srgbClr val="0000FF"/>
              </a:solidFill>
              <a:latin typeface="Consolas"/>
              <a:ea typeface="Consolas"/>
              <a:cs typeface="Consolas"/>
              <a:sym typeface="Consolas"/>
            </a:endParaRPr>
          </a:p>
        </p:txBody>
      </p:sp>
      <p:sp>
        <p:nvSpPr>
          <p:cNvPr id="762" name="Google Shape;762;p44"/>
          <p:cNvSpPr txBox="1"/>
          <p:nvPr/>
        </p:nvSpPr>
        <p:spPr>
          <a:xfrm>
            <a:off x="6629400" y="4257300"/>
            <a:ext cx="2145300" cy="467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glDrawElements</a:t>
            </a:r>
            <a:r>
              <a:rPr lang="en">
                <a:latin typeface="Consolas"/>
                <a:ea typeface="Consolas"/>
                <a:cs typeface="Consolas"/>
                <a:sym typeface="Consolas"/>
              </a:rPr>
              <a:t>(...)</a:t>
            </a:r>
            <a:endParaRPr b="1">
              <a:solidFill>
                <a:srgbClr val="0000FF"/>
              </a:solidFill>
              <a:latin typeface="Consolas"/>
              <a:ea typeface="Consolas"/>
              <a:cs typeface="Consolas"/>
              <a:sym typeface="Consolas"/>
            </a:endParaRPr>
          </a:p>
        </p:txBody>
      </p:sp>
      <p:cxnSp>
        <p:nvCxnSpPr>
          <p:cNvPr id="763" name="Google Shape;763;p44"/>
          <p:cNvCxnSpPr/>
          <p:nvPr/>
        </p:nvCxnSpPr>
        <p:spPr>
          <a:xfrm>
            <a:off x="3276600" y="2133600"/>
            <a:ext cx="0" cy="546900"/>
          </a:xfrm>
          <a:prstGeom prst="straightConnector1">
            <a:avLst/>
          </a:prstGeom>
          <a:noFill/>
          <a:ln cap="flat" cmpd="sng" w="19050">
            <a:solidFill>
              <a:schemeClr val="dk2"/>
            </a:solidFill>
            <a:prstDash val="solid"/>
            <a:round/>
            <a:headEnd len="med" w="med" type="none"/>
            <a:tailEnd len="med" w="med" type="triangle"/>
          </a:ln>
        </p:spPr>
      </p:cxnSp>
      <p:cxnSp>
        <p:nvCxnSpPr>
          <p:cNvPr id="764" name="Google Shape;764;p44"/>
          <p:cNvCxnSpPr/>
          <p:nvPr/>
        </p:nvCxnSpPr>
        <p:spPr>
          <a:xfrm>
            <a:off x="3053150" y="3073750"/>
            <a:ext cx="0" cy="194700"/>
          </a:xfrm>
          <a:prstGeom prst="straightConnector1">
            <a:avLst/>
          </a:prstGeom>
          <a:noFill/>
          <a:ln cap="flat" cmpd="sng" w="19050">
            <a:solidFill>
              <a:schemeClr val="dk2"/>
            </a:solidFill>
            <a:prstDash val="solid"/>
            <a:round/>
            <a:headEnd len="med" w="med" type="none"/>
            <a:tailEnd len="med" w="med" type="triangle"/>
          </a:ln>
        </p:spPr>
      </p:cxnSp>
      <p:cxnSp>
        <p:nvCxnSpPr>
          <p:cNvPr id="765" name="Google Shape;765;p44"/>
          <p:cNvCxnSpPr/>
          <p:nvPr/>
        </p:nvCxnSpPr>
        <p:spPr>
          <a:xfrm>
            <a:off x="3831625" y="3648350"/>
            <a:ext cx="0" cy="204000"/>
          </a:xfrm>
          <a:prstGeom prst="straightConnector1">
            <a:avLst/>
          </a:prstGeom>
          <a:noFill/>
          <a:ln cap="flat" cmpd="sng" w="19050">
            <a:solidFill>
              <a:schemeClr val="dk2"/>
            </a:solidFill>
            <a:prstDash val="solid"/>
            <a:round/>
            <a:headEnd len="med" w="med" type="none"/>
            <a:tailEnd len="med" w="med" type="triangle"/>
          </a:ln>
        </p:spPr>
      </p:cxnSp>
      <p:cxnSp>
        <p:nvCxnSpPr>
          <p:cNvPr id="766" name="Google Shape;766;p44"/>
          <p:cNvCxnSpPr/>
          <p:nvPr/>
        </p:nvCxnSpPr>
        <p:spPr>
          <a:xfrm>
            <a:off x="3840900" y="4222925"/>
            <a:ext cx="0" cy="213300"/>
          </a:xfrm>
          <a:prstGeom prst="straightConnector1">
            <a:avLst/>
          </a:prstGeom>
          <a:noFill/>
          <a:ln cap="flat" cmpd="sng" w="19050">
            <a:solidFill>
              <a:schemeClr val="dk2"/>
            </a:solidFill>
            <a:prstDash val="solid"/>
            <a:round/>
            <a:headEnd len="med" w="med" type="none"/>
            <a:tailEnd len="med" w="med" type="triangle"/>
          </a:ln>
        </p:spPr>
      </p:cxnSp>
      <p:cxnSp>
        <p:nvCxnSpPr>
          <p:cNvPr id="767" name="Google Shape;767;p44"/>
          <p:cNvCxnSpPr/>
          <p:nvPr/>
        </p:nvCxnSpPr>
        <p:spPr>
          <a:xfrm>
            <a:off x="4406225" y="4602900"/>
            <a:ext cx="268800" cy="0"/>
          </a:xfrm>
          <a:prstGeom prst="straightConnector1">
            <a:avLst/>
          </a:prstGeom>
          <a:noFill/>
          <a:ln cap="flat" cmpd="sng" w="19050">
            <a:solidFill>
              <a:schemeClr val="dk2"/>
            </a:solidFill>
            <a:prstDash val="solid"/>
            <a:round/>
            <a:headEnd len="med" w="med" type="none"/>
            <a:tailEnd len="med" w="med" type="triangle"/>
          </a:ln>
        </p:spPr>
      </p:cxnSp>
      <p:cxnSp>
        <p:nvCxnSpPr>
          <p:cNvPr id="768" name="Google Shape;768;p44"/>
          <p:cNvCxnSpPr/>
          <p:nvPr/>
        </p:nvCxnSpPr>
        <p:spPr>
          <a:xfrm>
            <a:off x="2524900" y="4584375"/>
            <a:ext cx="333600" cy="0"/>
          </a:xfrm>
          <a:prstGeom prst="straightConnector1">
            <a:avLst/>
          </a:prstGeom>
          <a:noFill/>
          <a:ln cap="flat" cmpd="sng" w="19050">
            <a:solidFill>
              <a:schemeClr val="dk2"/>
            </a:solidFill>
            <a:prstDash val="solid"/>
            <a:round/>
            <a:headEnd len="med" w="med" type="none"/>
            <a:tailEnd len="med" w="med" type="triangle"/>
          </a:ln>
        </p:spPr>
      </p:cxnSp>
      <p:pic>
        <p:nvPicPr>
          <p:cNvPr descr="logo.png" id="769" name="Google Shape;769;p44"/>
          <p:cNvPicPr preferRelativeResize="0"/>
          <p:nvPr/>
        </p:nvPicPr>
        <p:blipFill>
          <a:blip r:embed="rId3">
            <a:alphaModFix/>
          </a:blip>
          <a:stretch>
            <a:fillRect/>
          </a:stretch>
        </p:blipFill>
        <p:spPr>
          <a:xfrm>
            <a:off x="739425" y="2694125"/>
            <a:ext cx="1775175" cy="811075"/>
          </a:xfrm>
          <a:prstGeom prst="rect">
            <a:avLst/>
          </a:prstGeom>
          <a:noFill/>
          <a:ln>
            <a:noFill/>
          </a:ln>
        </p:spPr>
      </p:pic>
      <p:pic>
        <p:nvPicPr>
          <p:cNvPr descr="opengl_logo.png" id="770" name="Google Shape;770;p44"/>
          <p:cNvPicPr preferRelativeResize="0"/>
          <p:nvPr/>
        </p:nvPicPr>
        <p:blipFill>
          <a:blip r:embed="rId4">
            <a:alphaModFix/>
          </a:blip>
          <a:stretch>
            <a:fillRect/>
          </a:stretch>
        </p:blipFill>
        <p:spPr>
          <a:xfrm>
            <a:off x="7543800" y="3733800"/>
            <a:ext cx="1223400" cy="533830"/>
          </a:xfrm>
          <a:prstGeom prst="rect">
            <a:avLst/>
          </a:prstGeom>
          <a:noFill/>
          <a:ln>
            <a:noFill/>
          </a:ln>
        </p:spPr>
      </p:pic>
      <p:cxnSp>
        <p:nvCxnSpPr>
          <p:cNvPr id="771" name="Google Shape;771;p44"/>
          <p:cNvCxnSpPr>
            <a:stCxn id="761" idx="3"/>
            <a:endCxn id="762" idx="1"/>
          </p:cNvCxnSpPr>
          <p:nvPr/>
        </p:nvCxnSpPr>
        <p:spPr>
          <a:xfrm flipH="1" rot="10800000">
            <a:off x="6250400" y="4490875"/>
            <a:ext cx="378900" cy="117300"/>
          </a:xfrm>
          <a:prstGeom prst="straightConnector1">
            <a:avLst/>
          </a:prstGeom>
          <a:noFill/>
          <a:ln cap="flat" cmpd="sng" w="19050">
            <a:solidFill>
              <a:schemeClr val="dk2"/>
            </a:solidFill>
            <a:prstDash val="solid"/>
            <a:round/>
            <a:headEnd len="med" w="med" type="none"/>
            <a:tailEnd len="med" w="med" type="triangle"/>
          </a:ln>
        </p:spPr>
      </p:cxnSp>
      <p:sp>
        <p:nvSpPr>
          <p:cNvPr id="772" name="Google Shape;772;p44"/>
          <p:cNvSpPr txBox="1"/>
          <p:nvPr/>
        </p:nvSpPr>
        <p:spPr>
          <a:xfrm>
            <a:off x="6400800" y="1219200"/>
            <a:ext cx="2362200" cy="91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GL calls are issued through the </a:t>
            </a:r>
            <a:r>
              <a:rPr b="1" i="1" lang="en" sz="1800">
                <a:latin typeface="Droid Serif"/>
                <a:ea typeface="Droid Serif"/>
                <a:cs typeface="Droid Serif"/>
                <a:sym typeface="Droid Serif"/>
              </a:rPr>
              <a:t>Skia</a:t>
            </a:r>
            <a:r>
              <a:rPr i="1" lang="en" sz="1800">
                <a:latin typeface="Droid Serif"/>
                <a:ea typeface="Droid Serif"/>
                <a:cs typeface="Droid Serif"/>
                <a:sym typeface="Droid Serif"/>
              </a:rPr>
              <a:t> graphics library.</a:t>
            </a:r>
            <a:endParaRPr i="1" sz="1800">
              <a:latin typeface="Droid Serif"/>
              <a:ea typeface="Droid Serif"/>
              <a:cs typeface="Droid Serif"/>
              <a:sym typeface="Droid Serif"/>
            </a:endParaRPr>
          </a:p>
        </p:txBody>
      </p:sp>
      <p:sp>
        <p:nvSpPr>
          <p:cNvPr id="773" name="Google Shape;773;p44"/>
          <p:cNvSpPr txBox="1"/>
          <p:nvPr/>
        </p:nvSpPr>
        <p:spPr>
          <a:xfrm>
            <a:off x="1295400" y="3858600"/>
            <a:ext cx="1676400" cy="40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another op list</a:t>
            </a:r>
            <a:endParaRPr i="1">
              <a:latin typeface="Droid Serif"/>
              <a:ea typeface="Droid Serif"/>
              <a:cs typeface="Droid Serif"/>
              <a:sym typeface="Droid Serif"/>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45"/>
          <p:cNvSpPr/>
          <p:nvPr/>
        </p:nvSpPr>
        <p:spPr>
          <a:xfrm>
            <a:off x="4693200" y="2590800"/>
            <a:ext cx="3765000" cy="2161500"/>
          </a:xfrm>
          <a:prstGeom prst="frame">
            <a:avLst>
              <a:gd fmla="val 4486"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779" name="Google Shape;779;p4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gpu</a:t>
            </a:r>
            <a:endParaRPr b="1" sz="3600">
              <a:solidFill>
                <a:srgbClr val="434343"/>
              </a:solidFill>
              <a:latin typeface="Droid Sans"/>
              <a:ea typeface="Droid Sans"/>
              <a:cs typeface="Droid Sans"/>
              <a:sym typeface="Droid Sans"/>
            </a:endParaRPr>
          </a:p>
        </p:txBody>
      </p:sp>
      <p:sp>
        <p:nvSpPr>
          <p:cNvPr id="781" name="Google Shape;781;p45"/>
          <p:cNvSpPr txBox="1"/>
          <p:nvPr/>
        </p:nvSpPr>
        <p:spPr>
          <a:xfrm>
            <a:off x="685800" y="2123700"/>
            <a:ext cx="27432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GL_CALL</a:t>
            </a:r>
            <a:r>
              <a:rPr lang="en">
                <a:latin typeface="Consolas"/>
                <a:ea typeface="Consolas"/>
                <a:cs typeface="Consolas"/>
                <a:sym typeface="Consolas"/>
              </a:rPr>
              <a:t>(DrawElements(...))</a:t>
            </a:r>
            <a:endParaRPr>
              <a:solidFill>
                <a:srgbClr val="0000FF"/>
              </a:solidFill>
              <a:latin typeface="Consolas"/>
              <a:ea typeface="Consolas"/>
              <a:cs typeface="Consolas"/>
              <a:sym typeface="Consolas"/>
            </a:endParaRPr>
          </a:p>
        </p:txBody>
      </p:sp>
      <p:sp>
        <p:nvSpPr>
          <p:cNvPr id="782" name="Google Shape;782;p45"/>
          <p:cNvSpPr txBox="1"/>
          <p:nvPr/>
        </p:nvSpPr>
        <p:spPr>
          <a:xfrm>
            <a:off x="5410200" y="1219200"/>
            <a:ext cx="3048000" cy="91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Skia's GL calls are proxied into the </a:t>
            </a:r>
            <a:r>
              <a:rPr b="1" i="1" lang="en" sz="1800">
                <a:latin typeface="Droid Serif"/>
                <a:ea typeface="Droid Serif"/>
                <a:cs typeface="Droid Serif"/>
                <a:sym typeface="Droid Serif"/>
              </a:rPr>
              <a:t>GPU process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783" name="Google Shape;783;p45"/>
          <p:cNvSpPr/>
          <p:nvPr/>
        </p:nvSpPr>
        <p:spPr>
          <a:xfrm>
            <a:off x="426000" y="1267500"/>
            <a:ext cx="3993600" cy="3533100"/>
          </a:xfrm>
          <a:prstGeom prst="frame">
            <a:avLst>
              <a:gd fmla="val 3455" name="adj1"/>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sp>
        <p:nvSpPr>
          <p:cNvPr id="784" name="Google Shape;784;p45"/>
          <p:cNvSpPr txBox="1"/>
          <p:nvPr/>
        </p:nvSpPr>
        <p:spPr>
          <a:xfrm>
            <a:off x="2533500" y="1619400"/>
            <a:ext cx="666900" cy="361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Skia</a:t>
            </a:r>
            <a:endParaRPr b="1">
              <a:solidFill>
                <a:srgbClr val="0000FF"/>
              </a:solidFill>
              <a:latin typeface="Droid Sans"/>
              <a:ea typeface="Droid Sans"/>
              <a:cs typeface="Droid Sans"/>
              <a:sym typeface="Droid Sans"/>
            </a:endParaRPr>
          </a:p>
        </p:txBody>
      </p:sp>
      <p:cxnSp>
        <p:nvCxnSpPr>
          <p:cNvPr id="785" name="Google Shape;785;p45"/>
          <p:cNvCxnSpPr>
            <a:stCxn id="784" idx="1"/>
            <a:endCxn id="781" idx="0"/>
          </p:cNvCxnSpPr>
          <p:nvPr/>
        </p:nvCxnSpPr>
        <p:spPr>
          <a:xfrm flipH="1">
            <a:off x="2057400" y="1800300"/>
            <a:ext cx="476100" cy="323400"/>
          </a:xfrm>
          <a:prstGeom prst="curvedConnector2">
            <a:avLst/>
          </a:prstGeom>
          <a:noFill/>
          <a:ln cap="flat" cmpd="sng" w="19050">
            <a:solidFill>
              <a:schemeClr val="dk2"/>
            </a:solidFill>
            <a:prstDash val="solid"/>
            <a:round/>
            <a:headEnd len="med" w="med" type="none"/>
            <a:tailEnd len="med" w="med" type="triangle"/>
          </a:ln>
        </p:spPr>
      </p:cxnSp>
      <p:sp>
        <p:nvSpPr>
          <p:cNvPr id="786" name="Google Shape;786;p45"/>
          <p:cNvSpPr txBox="1"/>
          <p:nvPr/>
        </p:nvSpPr>
        <p:spPr>
          <a:xfrm>
            <a:off x="685800" y="2809500"/>
            <a:ext cx="34290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GLES2Implementation</a:t>
            </a:r>
            <a:r>
              <a:rPr lang="en">
                <a:latin typeface="Consolas"/>
                <a:ea typeface="Consolas"/>
                <a:cs typeface="Consolas"/>
                <a:sym typeface="Consolas"/>
              </a:rPr>
              <a:t>::DrawElements</a:t>
            </a:r>
            <a:endParaRPr>
              <a:solidFill>
                <a:srgbClr val="0000FF"/>
              </a:solidFill>
              <a:latin typeface="Consolas"/>
              <a:ea typeface="Consolas"/>
              <a:cs typeface="Consolas"/>
              <a:sym typeface="Consolas"/>
            </a:endParaRPr>
          </a:p>
        </p:txBody>
      </p:sp>
      <p:sp>
        <p:nvSpPr>
          <p:cNvPr id="787" name="Google Shape;787;p45"/>
          <p:cNvSpPr txBox="1"/>
          <p:nvPr/>
        </p:nvSpPr>
        <p:spPr>
          <a:xfrm>
            <a:off x="685800" y="3429000"/>
            <a:ext cx="1600200" cy="10668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GpuChannelHost</a:t>
            </a:r>
            <a:endParaRPr b="1">
              <a:solidFill>
                <a:srgbClr val="0000FF"/>
              </a:solidFill>
              <a:latin typeface="Consolas"/>
              <a:ea typeface="Consolas"/>
              <a:cs typeface="Consolas"/>
              <a:sym typeface="Consolas"/>
            </a:endParaRPr>
          </a:p>
        </p:txBody>
      </p:sp>
      <p:sp>
        <p:nvSpPr>
          <p:cNvPr id="788" name="Google Shape;788;p45"/>
          <p:cNvSpPr/>
          <p:nvPr/>
        </p:nvSpPr>
        <p:spPr>
          <a:xfrm>
            <a:off x="990600" y="3640900"/>
            <a:ext cx="5294400" cy="841800"/>
          </a:xfrm>
          <a:prstGeom prst="rightArrow">
            <a:avLst>
              <a:gd fmla="val 66192" name="adj1"/>
              <a:gd fmla="val 500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5"/>
          <p:cNvSpPr txBox="1"/>
          <p:nvPr/>
        </p:nvSpPr>
        <p:spPr>
          <a:xfrm>
            <a:off x="1143000" y="3886200"/>
            <a:ext cx="2036700" cy="3618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gpu::</a:t>
            </a:r>
            <a:r>
              <a:rPr b="1" lang="en">
                <a:latin typeface="Consolas"/>
                <a:ea typeface="Consolas"/>
                <a:cs typeface="Consolas"/>
                <a:sym typeface="Consolas"/>
              </a:rPr>
              <a:t>CommandBuffer</a:t>
            </a:r>
            <a:endParaRPr b="1">
              <a:solidFill>
                <a:srgbClr val="0000FF"/>
              </a:solidFill>
              <a:latin typeface="Consolas"/>
              <a:ea typeface="Consolas"/>
              <a:cs typeface="Consolas"/>
              <a:sym typeface="Consolas"/>
            </a:endParaRPr>
          </a:p>
        </p:txBody>
      </p:sp>
      <p:cxnSp>
        <p:nvCxnSpPr>
          <p:cNvPr id="790" name="Google Shape;790;p45"/>
          <p:cNvCxnSpPr/>
          <p:nvPr/>
        </p:nvCxnSpPr>
        <p:spPr>
          <a:xfrm>
            <a:off x="2648000" y="2519075"/>
            <a:ext cx="0" cy="277800"/>
          </a:xfrm>
          <a:prstGeom prst="straightConnector1">
            <a:avLst/>
          </a:prstGeom>
          <a:noFill/>
          <a:ln cap="flat" cmpd="sng" w="19050">
            <a:solidFill>
              <a:schemeClr val="dk2"/>
            </a:solidFill>
            <a:prstDash val="solid"/>
            <a:round/>
            <a:headEnd len="med" w="med" type="none"/>
            <a:tailEnd len="med" w="med" type="triangle"/>
          </a:ln>
        </p:spPr>
      </p:cxnSp>
      <p:cxnSp>
        <p:nvCxnSpPr>
          <p:cNvPr id="791" name="Google Shape;791;p45"/>
          <p:cNvCxnSpPr/>
          <p:nvPr/>
        </p:nvCxnSpPr>
        <p:spPr>
          <a:xfrm>
            <a:off x="2707500" y="3193450"/>
            <a:ext cx="0" cy="694200"/>
          </a:xfrm>
          <a:prstGeom prst="straightConnector1">
            <a:avLst/>
          </a:prstGeom>
          <a:noFill/>
          <a:ln cap="flat" cmpd="sng" w="19050">
            <a:solidFill>
              <a:schemeClr val="dk2"/>
            </a:solidFill>
            <a:prstDash val="solid"/>
            <a:round/>
            <a:headEnd len="med" w="med" type="none"/>
            <a:tailEnd len="med" w="med" type="triangle"/>
          </a:ln>
        </p:spPr>
      </p:cxnSp>
      <p:sp>
        <p:nvSpPr>
          <p:cNvPr id="792" name="Google Shape;792;p45"/>
          <p:cNvSpPr txBox="1"/>
          <p:nvPr/>
        </p:nvSpPr>
        <p:spPr>
          <a:xfrm>
            <a:off x="3200400" y="3886200"/>
            <a:ext cx="2971800" cy="3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Droid Sans"/>
                <a:ea typeface="Droid Sans"/>
                <a:cs typeface="Droid Sans"/>
                <a:sym typeface="Droid Sans"/>
              </a:rPr>
              <a:t>GpuChannelMsg_FlushCommandBuffers</a:t>
            </a:r>
            <a:endParaRPr sz="1200">
              <a:latin typeface="Droid Sans"/>
              <a:ea typeface="Droid Sans"/>
              <a:cs typeface="Droid Sans"/>
              <a:sym typeface="Droid Sans"/>
            </a:endParaRPr>
          </a:p>
        </p:txBody>
      </p:sp>
      <p:sp>
        <p:nvSpPr>
          <p:cNvPr id="793" name="Google Shape;793;p45"/>
          <p:cNvSpPr txBox="1"/>
          <p:nvPr/>
        </p:nvSpPr>
        <p:spPr>
          <a:xfrm>
            <a:off x="6324600" y="3886200"/>
            <a:ext cx="18288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GLES2DecoderImpl</a:t>
            </a:r>
            <a:endParaRPr>
              <a:solidFill>
                <a:srgbClr val="0000FF"/>
              </a:solidFill>
              <a:latin typeface="Consolas"/>
              <a:ea typeface="Consolas"/>
              <a:cs typeface="Consolas"/>
              <a:sym typeface="Consolas"/>
            </a:endParaRPr>
          </a:p>
        </p:txBody>
      </p:sp>
      <p:sp>
        <p:nvSpPr>
          <p:cNvPr id="794" name="Google Shape;794;p45"/>
          <p:cNvSpPr txBox="1"/>
          <p:nvPr/>
        </p:nvSpPr>
        <p:spPr>
          <a:xfrm>
            <a:off x="5638800" y="3124200"/>
            <a:ext cx="25146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GLApi</a:t>
            </a:r>
            <a:r>
              <a:rPr lang="en">
                <a:latin typeface="Consolas"/>
                <a:ea typeface="Consolas"/>
                <a:cs typeface="Consolas"/>
                <a:sym typeface="Consolas"/>
              </a:rPr>
              <a:t>::glDrawElementsFn</a:t>
            </a:r>
            <a:endParaRPr b="1">
              <a:solidFill>
                <a:srgbClr val="0000FF"/>
              </a:solidFill>
              <a:latin typeface="Consolas"/>
              <a:ea typeface="Consolas"/>
              <a:cs typeface="Consolas"/>
              <a:sym typeface="Consolas"/>
            </a:endParaRPr>
          </a:p>
        </p:txBody>
      </p:sp>
      <p:cxnSp>
        <p:nvCxnSpPr>
          <p:cNvPr id="795" name="Google Shape;795;p45"/>
          <p:cNvCxnSpPr/>
          <p:nvPr/>
        </p:nvCxnSpPr>
        <p:spPr>
          <a:xfrm rot="10800000">
            <a:off x="6585275" y="3520800"/>
            <a:ext cx="0" cy="366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46"/>
          <p:cNvSpPr/>
          <p:nvPr/>
        </p:nvSpPr>
        <p:spPr>
          <a:xfrm>
            <a:off x="304800" y="1143000"/>
            <a:ext cx="8458200" cy="3733800"/>
          </a:xfrm>
          <a:prstGeom prst="frame">
            <a:avLst>
              <a:gd fmla="val 2544"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801" name="Google Shape;801;p4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gpu</a:t>
            </a:r>
            <a:endParaRPr b="1" sz="3600">
              <a:solidFill>
                <a:srgbClr val="434343"/>
              </a:solidFill>
              <a:latin typeface="Droid Sans"/>
              <a:ea typeface="Droid Sans"/>
              <a:cs typeface="Droid Sans"/>
              <a:sym typeface="Droid Sans"/>
            </a:endParaRPr>
          </a:p>
        </p:txBody>
      </p:sp>
      <p:sp>
        <p:nvSpPr>
          <p:cNvPr id="803" name="Google Shape;803;p46"/>
          <p:cNvSpPr txBox="1"/>
          <p:nvPr/>
        </p:nvSpPr>
        <p:spPr>
          <a:xfrm>
            <a:off x="3657600" y="1295400"/>
            <a:ext cx="4953000" cy="91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GL functions are dynamically linked.</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On Windows, we translate to DirectX.</a:t>
            </a:r>
            <a:endParaRPr i="1" sz="1800">
              <a:latin typeface="Droid Serif"/>
              <a:ea typeface="Droid Serif"/>
              <a:cs typeface="Droid Serif"/>
              <a:sym typeface="Droid Serif"/>
            </a:endParaRPr>
          </a:p>
        </p:txBody>
      </p:sp>
      <p:sp>
        <p:nvSpPr>
          <p:cNvPr id="804" name="Google Shape;804;p46"/>
          <p:cNvSpPr txBox="1"/>
          <p:nvPr/>
        </p:nvSpPr>
        <p:spPr>
          <a:xfrm>
            <a:off x="685800" y="1676400"/>
            <a:ext cx="2514600" cy="6858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GLApi</a:t>
            </a:r>
            <a:r>
              <a:rPr lang="en">
                <a:latin typeface="Consolas"/>
                <a:ea typeface="Consolas"/>
                <a:cs typeface="Consolas"/>
                <a:sym typeface="Consolas"/>
              </a:rPr>
              <a:t>::glDrawElementsFn</a:t>
            </a:r>
            <a:endParaRPr b="1">
              <a:solidFill>
                <a:srgbClr val="0000FF"/>
              </a:solidFill>
              <a:latin typeface="Consolas"/>
              <a:ea typeface="Consolas"/>
              <a:cs typeface="Consolas"/>
              <a:sym typeface="Consolas"/>
            </a:endParaRPr>
          </a:p>
        </p:txBody>
      </p:sp>
      <p:grpSp>
        <p:nvGrpSpPr>
          <p:cNvPr id="805" name="Google Shape;805;p46"/>
          <p:cNvGrpSpPr/>
          <p:nvPr/>
        </p:nvGrpSpPr>
        <p:grpSpPr>
          <a:xfrm>
            <a:off x="1447800" y="2057400"/>
            <a:ext cx="401050" cy="152400"/>
            <a:chOff x="1066800" y="2209800"/>
            <a:chExt cx="401050" cy="152400"/>
          </a:xfrm>
        </p:grpSpPr>
        <p:sp>
          <p:nvSpPr>
            <p:cNvPr id="806" name="Google Shape;806;p46"/>
            <p:cNvSpPr/>
            <p:nvPr/>
          </p:nvSpPr>
          <p:spPr>
            <a:xfrm>
              <a:off x="1066800" y="2209800"/>
              <a:ext cx="152400" cy="152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 name="Google Shape;807;p46"/>
            <p:cNvCxnSpPr/>
            <p:nvPr/>
          </p:nvCxnSpPr>
          <p:spPr>
            <a:xfrm>
              <a:off x="1160350" y="2290950"/>
              <a:ext cx="307500" cy="0"/>
            </a:xfrm>
            <a:prstGeom prst="straightConnector1">
              <a:avLst/>
            </a:prstGeom>
            <a:noFill/>
            <a:ln cap="flat" cmpd="sng" w="19050">
              <a:solidFill>
                <a:schemeClr val="dk2"/>
              </a:solidFill>
              <a:prstDash val="solid"/>
              <a:round/>
              <a:headEnd len="med" w="med" type="none"/>
              <a:tailEnd len="med" w="med" type="triangle"/>
            </a:ln>
          </p:spPr>
        </p:cxnSp>
      </p:grpSp>
      <p:sp>
        <p:nvSpPr>
          <p:cNvPr id="808" name="Google Shape;808;p46"/>
          <p:cNvSpPr txBox="1"/>
          <p:nvPr/>
        </p:nvSpPr>
        <p:spPr>
          <a:xfrm>
            <a:off x="1295400" y="2457600"/>
            <a:ext cx="2514600" cy="6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dlopen(</a:t>
            </a:r>
            <a:r>
              <a:rPr lang="en">
                <a:solidFill>
                  <a:srgbClr val="45818E"/>
                </a:solidFill>
                <a:latin typeface="Consolas"/>
                <a:ea typeface="Consolas"/>
                <a:cs typeface="Consolas"/>
                <a:sym typeface="Consolas"/>
              </a:rPr>
              <a:t>"</a:t>
            </a:r>
            <a:r>
              <a:rPr b="1" lang="en">
                <a:solidFill>
                  <a:srgbClr val="45818E"/>
                </a:solidFill>
                <a:latin typeface="Consolas"/>
                <a:ea typeface="Consolas"/>
                <a:cs typeface="Consolas"/>
                <a:sym typeface="Consolas"/>
              </a:rPr>
              <a:t>libGLESv2.so</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dlsym(</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09" name="Google Shape;809;p46"/>
          <p:cNvSpPr/>
          <p:nvPr/>
        </p:nvSpPr>
        <p:spPr>
          <a:xfrm>
            <a:off x="1130600" y="2142200"/>
            <a:ext cx="277700" cy="733900"/>
          </a:xfrm>
          <a:custGeom>
            <a:rect b="b" l="l" r="r" t="t"/>
            <a:pathLst>
              <a:path extrusionOk="0" h="29356" w="11108">
                <a:moveTo>
                  <a:pt x="8331" y="29356"/>
                </a:moveTo>
                <a:lnTo>
                  <a:pt x="0" y="29356"/>
                </a:lnTo>
                <a:lnTo>
                  <a:pt x="0" y="0"/>
                </a:lnTo>
                <a:lnTo>
                  <a:pt x="11108" y="0"/>
                </a:lnTo>
              </a:path>
            </a:pathLst>
          </a:custGeom>
          <a:noFill/>
          <a:ln cap="flat" cmpd="sng" w="19050">
            <a:solidFill>
              <a:schemeClr val="dk2"/>
            </a:solidFill>
            <a:prstDash val="solid"/>
            <a:round/>
            <a:headEnd len="med" w="med" type="none"/>
            <a:tailEnd len="med" w="med" type="triangle"/>
          </a:ln>
        </p:spPr>
      </p:sp>
      <p:pic>
        <p:nvPicPr>
          <p:cNvPr descr="windows-logo.png" id="810" name="Google Shape;810;p46"/>
          <p:cNvPicPr preferRelativeResize="0"/>
          <p:nvPr/>
        </p:nvPicPr>
        <p:blipFill>
          <a:blip r:embed="rId3">
            <a:alphaModFix/>
          </a:blip>
          <a:stretch>
            <a:fillRect/>
          </a:stretch>
        </p:blipFill>
        <p:spPr>
          <a:xfrm>
            <a:off x="1371600" y="3276600"/>
            <a:ext cx="914400" cy="914400"/>
          </a:xfrm>
          <a:prstGeom prst="rect">
            <a:avLst/>
          </a:prstGeom>
          <a:noFill/>
          <a:ln>
            <a:noFill/>
          </a:ln>
        </p:spPr>
      </p:pic>
      <p:sp>
        <p:nvSpPr>
          <p:cNvPr id="811" name="Google Shape;811;p46"/>
          <p:cNvSpPr txBox="1"/>
          <p:nvPr/>
        </p:nvSpPr>
        <p:spPr>
          <a:xfrm>
            <a:off x="2105025" y="3843325"/>
            <a:ext cx="3352800" cy="6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LoadLibrary(</a:t>
            </a:r>
            <a:r>
              <a:rPr lang="en">
                <a:solidFill>
                  <a:srgbClr val="45818E"/>
                </a:solidFill>
                <a:latin typeface="Consolas"/>
                <a:ea typeface="Consolas"/>
                <a:cs typeface="Consolas"/>
                <a:sym typeface="Consolas"/>
              </a:rPr>
              <a:t>"</a:t>
            </a:r>
            <a:r>
              <a:rPr b="1" lang="en">
                <a:solidFill>
                  <a:srgbClr val="45818E"/>
                </a:solidFill>
                <a:latin typeface="Consolas"/>
                <a:ea typeface="Consolas"/>
                <a:cs typeface="Consolas"/>
                <a:sym typeface="Consolas"/>
              </a:rPr>
              <a:t>libglesv2.dll</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GetProcAddress(</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12" name="Google Shape;812;p46"/>
          <p:cNvSpPr/>
          <p:nvPr/>
        </p:nvSpPr>
        <p:spPr>
          <a:xfrm>
            <a:off x="1131550" y="2838475"/>
            <a:ext cx="1011600" cy="1447802"/>
          </a:xfrm>
          <a:custGeom>
            <a:rect b="b" l="l" r="r" t="t"/>
            <a:pathLst>
              <a:path extrusionOk="0" h="53952" w="40464">
                <a:moveTo>
                  <a:pt x="0" y="0"/>
                </a:moveTo>
                <a:lnTo>
                  <a:pt x="0" y="53952"/>
                </a:lnTo>
                <a:lnTo>
                  <a:pt x="40464" y="53952"/>
                </a:lnTo>
              </a:path>
            </a:pathLst>
          </a:custGeom>
          <a:noFill/>
          <a:ln cap="flat" cmpd="sng" w="19050">
            <a:solidFill>
              <a:schemeClr val="dk2"/>
            </a:solidFill>
            <a:prstDash val="solid"/>
            <a:round/>
            <a:headEnd len="med" w="med" type="none"/>
            <a:tailEnd len="med" w="med" type="none"/>
          </a:ln>
        </p:spPr>
      </p:sp>
      <p:sp>
        <p:nvSpPr>
          <p:cNvPr id="813" name="Google Shape;813;p46"/>
          <p:cNvSpPr/>
          <p:nvPr/>
        </p:nvSpPr>
        <p:spPr>
          <a:xfrm rot="626336">
            <a:off x="4557781" y="2690021"/>
            <a:ext cx="3657537" cy="1333058"/>
          </a:xfrm>
          <a:prstGeom prst="bevel">
            <a:avLst>
              <a:gd fmla="val 5282" name="adj"/>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mpact"/>
                <a:ea typeface="Impact"/>
                <a:cs typeface="Impact"/>
                <a:sym typeface="Impact"/>
              </a:rPr>
              <a:t>ANGLE</a:t>
            </a:r>
            <a:endParaRPr sz="1800">
              <a:latin typeface="Impact"/>
              <a:ea typeface="Impact"/>
              <a:cs typeface="Impact"/>
              <a:sym typeface="Impact"/>
            </a:endParaRPr>
          </a:p>
        </p:txBody>
      </p:sp>
      <p:cxnSp>
        <p:nvCxnSpPr>
          <p:cNvPr id="814" name="Google Shape;814;p46"/>
          <p:cNvCxnSpPr/>
          <p:nvPr/>
        </p:nvCxnSpPr>
        <p:spPr>
          <a:xfrm flipH="1" rot="10800000">
            <a:off x="3967025" y="3699325"/>
            <a:ext cx="476100" cy="2082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815" name="Google Shape;815;p46"/>
          <p:cNvPicPr preferRelativeResize="0"/>
          <p:nvPr/>
        </p:nvPicPr>
        <p:blipFill>
          <a:blip r:embed="rId4">
            <a:alphaModFix/>
          </a:blip>
          <a:stretch>
            <a:fillRect/>
          </a:stretch>
        </p:blipFill>
        <p:spPr>
          <a:xfrm>
            <a:off x="4872600" y="3047570"/>
            <a:ext cx="1223400" cy="533830"/>
          </a:xfrm>
          <a:prstGeom prst="rect">
            <a:avLst/>
          </a:prstGeom>
          <a:noFill/>
          <a:ln>
            <a:noFill/>
          </a:ln>
        </p:spPr>
      </p:pic>
      <p:pic>
        <p:nvPicPr>
          <p:cNvPr descr="Pic 1.png" id="816" name="Google Shape;816;p46"/>
          <p:cNvPicPr preferRelativeResize="0"/>
          <p:nvPr/>
        </p:nvPicPr>
        <p:blipFill>
          <a:blip r:embed="rId5">
            <a:alphaModFix/>
          </a:blip>
          <a:stretch>
            <a:fillRect/>
          </a:stretch>
        </p:blipFill>
        <p:spPr>
          <a:xfrm rot="584464">
            <a:off x="6964445" y="3137144"/>
            <a:ext cx="819150" cy="838200"/>
          </a:xfrm>
          <a:prstGeom prst="rect">
            <a:avLst/>
          </a:prstGeom>
          <a:noFill/>
          <a:ln>
            <a:noFill/>
          </a:ln>
        </p:spPr>
      </p:pic>
      <p:sp>
        <p:nvSpPr>
          <p:cNvPr id="817" name="Google Shape;817;p46"/>
          <p:cNvSpPr/>
          <p:nvPr/>
        </p:nvSpPr>
        <p:spPr>
          <a:xfrm rot="697416">
            <a:off x="6041954" y="3434115"/>
            <a:ext cx="838291" cy="30477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47"/>
          <p:cNvSpPr/>
          <p:nvPr/>
        </p:nvSpPr>
        <p:spPr>
          <a:xfrm>
            <a:off x="3351775" y="2276475"/>
            <a:ext cx="4577700" cy="1666800"/>
          </a:xfrm>
          <a:prstGeom prst="frame">
            <a:avLst>
              <a:gd fmla="val 7490"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823" name="Google Shape;823;p4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gpu</a:t>
            </a:r>
            <a:endParaRPr b="1" sz="3600">
              <a:solidFill>
                <a:srgbClr val="434343"/>
              </a:solidFill>
              <a:latin typeface="Droid Sans"/>
              <a:ea typeface="Droid Sans"/>
              <a:cs typeface="Droid Sans"/>
              <a:sym typeface="Droid Sans"/>
            </a:endParaRPr>
          </a:p>
        </p:txBody>
      </p:sp>
      <p:sp>
        <p:nvSpPr>
          <p:cNvPr id="825" name="Google Shape;825;p47"/>
          <p:cNvSpPr txBox="1"/>
          <p:nvPr/>
        </p:nvSpPr>
        <p:spPr>
          <a:xfrm>
            <a:off x="2682875" y="1219200"/>
            <a:ext cx="5775300" cy="91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In the future, raster will happen in the GPU process.</a:t>
            </a:r>
            <a:endParaRPr i="1" sz="1800">
              <a:latin typeface="Droid Serif"/>
              <a:ea typeface="Droid Serif"/>
              <a:cs typeface="Droid Serif"/>
              <a:sym typeface="Droid Serif"/>
            </a:endParaRPr>
          </a:p>
        </p:txBody>
      </p:sp>
      <p:sp>
        <p:nvSpPr>
          <p:cNvPr id="826" name="Google Shape;826;p47"/>
          <p:cNvSpPr/>
          <p:nvPr/>
        </p:nvSpPr>
        <p:spPr>
          <a:xfrm>
            <a:off x="775250" y="2276475"/>
            <a:ext cx="2312400" cy="1397100"/>
          </a:xfrm>
          <a:prstGeom prst="frame">
            <a:avLst>
              <a:gd fmla="val 9277" name="adj1"/>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renderer process</a:t>
            </a:r>
            <a:endParaRPr b="1"/>
          </a:p>
        </p:txBody>
      </p:sp>
      <p:sp>
        <p:nvSpPr>
          <p:cNvPr id="827" name="Google Shape;827;p47"/>
          <p:cNvSpPr/>
          <p:nvPr/>
        </p:nvSpPr>
        <p:spPr>
          <a:xfrm>
            <a:off x="1339850" y="2726500"/>
            <a:ext cx="2970300" cy="841800"/>
          </a:xfrm>
          <a:prstGeom prst="rightArrow">
            <a:avLst>
              <a:gd fmla="val 66192" name="adj1"/>
              <a:gd fmla="val 500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1499875" y="3003138"/>
            <a:ext cx="8913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29" name="Google Shape;829;p47"/>
          <p:cNvSpPr/>
          <p:nvPr/>
        </p:nvSpPr>
        <p:spPr>
          <a:xfrm>
            <a:off x="2391175" y="3003138"/>
            <a:ext cx="3990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pic>
        <p:nvPicPr>
          <p:cNvPr descr="logo.png" id="830" name="Google Shape;830;p47"/>
          <p:cNvPicPr preferRelativeResize="0"/>
          <p:nvPr/>
        </p:nvPicPr>
        <p:blipFill>
          <a:blip r:embed="rId3">
            <a:alphaModFix/>
          </a:blip>
          <a:stretch>
            <a:fillRect/>
          </a:stretch>
        </p:blipFill>
        <p:spPr>
          <a:xfrm>
            <a:off x="4346688" y="2761712"/>
            <a:ext cx="1775175" cy="811075"/>
          </a:xfrm>
          <a:prstGeom prst="rect">
            <a:avLst/>
          </a:prstGeom>
          <a:noFill/>
          <a:ln>
            <a:noFill/>
          </a:ln>
        </p:spPr>
      </p:pic>
      <p:pic>
        <p:nvPicPr>
          <p:cNvPr descr="flat,800x800,075,t.jpg" id="831" name="Google Shape;831;p47"/>
          <p:cNvPicPr preferRelativeResize="0"/>
          <p:nvPr/>
        </p:nvPicPr>
        <p:blipFill>
          <a:blip r:embed="rId4">
            <a:alphaModFix/>
          </a:blip>
          <a:stretch>
            <a:fillRect/>
          </a:stretch>
        </p:blipFill>
        <p:spPr>
          <a:xfrm>
            <a:off x="6657601" y="2700000"/>
            <a:ext cx="934512" cy="934512"/>
          </a:xfrm>
          <a:prstGeom prst="rect">
            <a:avLst/>
          </a:prstGeom>
          <a:noFill/>
          <a:ln cap="flat" cmpd="sng" w="9525">
            <a:solidFill>
              <a:srgbClr val="000000"/>
            </a:solidFill>
            <a:prstDash val="solid"/>
            <a:round/>
            <a:headEnd len="sm" w="sm" type="none"/>
            <a:tailEnd len="sm" w="sm" type="none"/>
          </a:ln>
        </p:spPr>
      </p:pic>
      <p:cxnSp>
        <p:nvCxnSpPr>
          <p:cNvPr id="832" name="Google Shape;832;p47"/>
          <p:cNvCxnSpPr>
            <a:stCxn id="830" idx="3"/>
            <a:endCxn id="831" idx="1"/>
          </p:cNvCxnSpPr>
          <p:nvPr/>
        </p:nvCxnSpPr>
        <p:spPr>
          <a:xfrm>
            <a:off x="6121863" y="3167250"/>
            <a:ext cx="535800" cy="0"/>
          </a:xfrm>
          <a:prstGeom prst="straightConnector1">
            <a:avLst/>
          </a:prstGeom>
          <a:noFill/>
          <a:ln cap="flat" cmpd="sng" w="19050">
            <a:solidFill>
              <a:schemeClr val="dk2"/>
            </a:solidFill>
            <a:prstDash val="solid"/>
            <a:round/>
            <a:headEnd len="med" w="med" type="none"/>
            <a:tailEnd len="med" w="med" type="triangle"/>
          </a:ln>
        </p:spPr>
      </p:cxnSp>
      <p:pic>
        <p:nvPicPr>
          <p:cNvPr id="833" name="Google Shape;833;p47"/>
          <p:cNvPicPr preferRelativeResize="0"/>
          <p:nvPr/>
        </p:nvPicPr>
        <p:blipFill>
          <a:blip r:embed="rId5">
            <a:alphaModFix/>
          </a:blip>
          <a:stretch>
            <a:fillRect/>
          </a:stretch>
        </p:blipFill>
        <p:spPr>
          <a:xfrm>
            <a:off x="2286000" y="3103750"/>
            <a:ext cx="1724456" cy="1524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48"/>
          <p:cNvSpPr/>
          <p:nvPr/>
        </p:nvSpPr>
        <p:spPr>
          <a:xfrm>
            <a:off x="838200" y="1219200"/>
            <a:ext cx="304800" cy="2667000"/>
          </a:xfrm>
          <a:prstGeom prst="down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change</a:t>
            </a:r>
            <a:endParaRPr b="1" sz="3600">
              <a:solidFill>
                <a:srgbClr val="434343"/>
              </a:solidFill>
              <a:latin typeface="Droid Sans"/>
              <a:ea typeface="Droid Sans"/>
              <a:cs typeface="Droid Sans"/>
              <a:sym typeface="Droid Sans"/>
            </a:endParaRPr>
          </a:p>
        </p:txBody>
      </p:sp>
      <p:sp>
        <p:nvSpPr>
          <p:cNvPr id="841" name="Google Shape;841;p48"/>
          <p:cNvSpPr txBox="1"/>
          <p:nvPr/>
        </p:nvSpPr>
        <p:spPr>
          <a:xfrm>
            <a:off x="609600" y="1371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842" name="Google Shape;842;p48"/>
          <p:cNvSpPr txBox="1"/>
          <p:nvPr/>
        </p:nvSpPr>
        <p:spPr>
          <a:xfrm>
            <a:off x="609600" y="1752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843" name="Google Shape;843;p48"/>
          <p:cNvSpPr txBox="1"/>
          <p:nvPr/>
        </p:nvSpPr>
        <p:spPr>
          <a:xfrm>
            <a:off x="609600" y="2133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844" name="Google Shape;844;p48"/>
          <p:cNvSpPr txBox="1"/>
          <p:nvPr/>
        </p:nvSpPr>
        <p:spPr>
          <a:xfrm>
            <a:off x="609600" y="2514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845" name="Google Shape;845;p48"/>
          <p:cNvSpPr txBox="1"/>
          <p:nvPr/>
        </p:nvSpPr>
        <p:spPr>
          <a:xfrm>
            <a:off x="609600" y="2895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846" name="Google Shape;846;p48"/>
          <p:cNvSpPr txBox="1"/>
          <p:nvPr/>
        </p:nvSpPr>
        <p:spPr>
          <a:xfrm>
            <a:off x="609600" y="32766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gpu</a:t>
            </a:r>
            <a:endParaRPr b="1">
              <a:solidFill>
                <a:srgbClr val="0000FF"/>
              </a:solidFill>
              <a:latin typeface="Droid Sans"/>
              <a:ea typeface="Droid Sans"/>
              <a:cs typeface="Droid Sans"/>
              <a:sym typeface="Droid Sans"/>
            </a:endParaRPr>
          </a:p>
        </p:txBody>
      </p:sp>
      <p:pic>
        <p:nvPicPr>
          <p:cNvPr descr="flat,800x800,075,t.jpg" id="847" name="Google Shape;847;p48"/>
          <p:cNvPicPr preferRelativeResize="0"/>
          <p:nvPr/>
        </p:nvPicPr>
        <p:blipFill>
          <a:blip r:embed="rId3">
            <a:alphaModFix/>
          </a:blip>
          <a:stretch>
            <a:fillRect/>
          </a:stretch>
        </p:blipFill>
        <p:spPr>
          <a:xfrm>
            <a:off x="609600" y="3866088"/>
            <a:ext cx="934512" cy="934512"/>
          </a:xfrm>
          <a:prstGeom prst="rect">
            <a:avLst/>
          </a:prstGeom>
          <a:noFill/>
          <a:ln cap="flat" cmpd="sng" w="9525">
            <a:solidFill>
              <a:srgbClr val="000000"/>
            </a:solidFill>
            <a:prstDash val="solid"/>
            <a:round/>
            <a:headEnd len="sm" w="sm" type="none"/>
            <a:tailEnd len="sm" w="sm" type="none"/>
          </a:ln>
        </p:spPr>
      </p:pic>
      <p:sp>
        <p:nvSpPr>
          <p:cNvPr id="848" name="Google Shape;848;p48"/>
          <p:cNvSpPr txBox="1"/>
          <p:nvPr/>
        </p:nvSpPr>
        <p:spPr>
          <a:xfrm>
            <a:off x="1905000" y="1219200"/>
            <a:ext cx="40386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We now have a complete </a:t>
            </a:r>
            <a:r>
              <a:rPr b="1" i="1" lang="en" sz="1800">
                <a:latin typeface="Droid Serif"/>
                <a:ea typeface="Droid Serif"/>
                <a:cs typeface="Droid Serif"/>
                <a:sym typeface="Droid Serif"/>
              </a:rPr>
              <a:t>pipeline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But what if state can </a:t>
            </a:r>
            <a:r>
              <a:rPr b="1" i="1" lang="en" sz="1800">
                <a:latin typeface="Droid Serif"/>
                <a:ea typeface="Droid Serif"/>
                <a:cs typeface="Droid Serif"/>
                <a:sym typeface="Droid Serif"/>
              </a:rPr>
              <a:t>change</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849" name="Google Shape;849;p48"/>
          <p:cNvSpPr txBox="1"/>
          <p:nvPr/>
        </p:nvSpPr>
        <p:spPr>
          <a:xfrm>
            <a:off x="3240900" y="2514600"/>
            <a:ext cx="2093100" cy="21531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scrolling</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zooming</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animations</a:t>
            </a:r>
            <a:endParaRPr sz="1800">
              <a:solidFill>
                <a:schemeClr val="dk1"/>
              </a:solidFill>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incremental loading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t>
            </a:r>
            <a:endParaRPr sz="1800">
              <a:latin typeface="Droid Serif"/>
              <a:ea typeface="Droid Serif"/>
              <a:cs typeface="Droid Serif"/>
              <a:sym typeface="Droid Serif"/>
            </a:endParaRPr>
          </a:p>
        </p:txBody>
      </p:sp>
      <p:pic>
        <p:nvPicPr>
          <p:cNvPr descr="704f1de4deb620886f0fd8037edb8a55--change-is-good-the-lion-king.jpg" id="850" name="Google Shape;850;p48"/>
          <p:cNvPicPr preferRelativeResize="0"/>
          <p:nvPr/>
        </p:nvPicPr>
        <p:blipFill>
          <a:blip r:embed="rId4">
            <a:alphaModFix/>
          </a:blip>
          <a:stretch>
            <a:fillRect/>
          </a:stretch>
        </p:blipFill>
        <p:spPr>
          <a:xfrm>
            <a:off x="6248400" y="1295400"/>
            <a:ext cx="2359743" cy="1676400"/>
          </a:xfrm>
          <a:prstGeom prst="rect">
            <a:avLst/>
          </a:prstGeom>
          <a:noFill/>
          <a:ln cap="flat" cmpd="sng" w="9525">
            <a:solidFill>
              <a:srgbClr val="000000"/>
            </a:solidFill>
            <a:prstDash val="solid"/>
            <a:round/>
            <a:headEnd len="sm" w="sm" type="none"/>
            <a:tailEnd len="sm" w="sm" type="none"/>
          </a:ln>
        </p:spPr>
      </p:pic>
      <p:sp>
        <p:nvSpPr>
          <p:cNvPr id="851" name="Google Shape;851;p48"/>
          <p:cNvSpPr txBox="1"/>
          <p:nvPr/>
        </p:nvSpPr>
        <p:spPr>
          <a:xfrm>
            <a:off x="5943600" y="2971800"/>
            <a:ext cx="2743200" cy="66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Droid Serif"/>
                <a:ea typeface="Droid Serif"/>
                <a:cs typeface="Droid Serif"/>
                <a:sym typeface="Droid Serif"/>
              </a:rPr>
              <a:t>"Change is good."</a:t>
            </a:r>
            <a:endParaRPr sz="1200">
              <a:latin typeface="Droid Serif"/>
              <a:ea typeface="Droid Serif"/>
              <a:cs typeface="Droid Serif"/>
              <a:sym typeface="Droid Serif"/>
            </a:endParaRPr>
          </a:p>
          <a:p>
            <a:pPr indent="0" lvl="0" marL="0" rtl="0" algn="r">
              <a:spcBef>
                <a:spcPts val="0"/>
              </a:spcBef>
              <a:spcAft>
                <a:spcPts val="0"/>
              </a:spcAft>
              <a:buNone/>
            </a:pPr>
            <a:r>
              <a:rPr lang="en" sz="1200">
                <a:latin typeface="Droid Serif"/>
                <a:ea typeface="Droid Serif"/>
                <a:cs typeface="Droid Serif"/>
                <a:sym typeface="Droid Serif"/>
              </a:rPr>
              <a:t>"Yeah, but it's not easy."</a:t>
            </a:r>
            <a:endParaRPr sz="1200">
              <a:latin typeface="Droid Serif"/>
              <a:ea typeface="Droid Serif"/>
              <a:cs typeface="Droid Serif"/>
              <a:sym typeface="Droid Serif"/>
            </a:endParaRPr>
          </a:p>
        </p:txBody>
      </p:sp>
      <p:sp>
        <p:nvSpPr>
          <p:cNvPr id="852" name="Google Shape;852;p48"/>
          <p:cNvSpPr txBox="1"/>
          <p:nvPr/>
        </p:nvSpPr>
        <p:spPr>
          <a:xfrm>
            <a:off x="1447800" y="4495800"/>
            <a:ext cx="11430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Droid Serif"/>
                <a:ea typeface="Droid Serif"/>
                <a:cs typeface="Droid Serif"/>
                <a:sym typeface="Droid Serif"/>
              </a:rPr>
              <a:t>(in memory)</a:t>
            </a:r>
            <a:endParaRPr i="1" sz="1200">
              <a:latin typeface="Droid Serif"/>
              <a:ea typeface="Droid Serif"/>
              <a:cs typeface="Droid Serif"/>
              <a:sym typeface="Droid Serif"/>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49"/>
          <p:cNvSpPr/>
          <p:nvPr/>
        </p:nvSpPr>
        <p:spPr>
          <a:xfrm>
            <a:off x="7315176" y="2057394"/>
            <a:ext cx="1066824" cy="609606"/>
          </a:xfrm>
          <a:prstGeom prst="irregularSeal2">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2590800" y="1981200"/>
            <a:ext cx="457218" cy="381024"/>
          </a:xfrm>
          <a:prstGeom prst="irregularSeal2">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frames</a:t>
            </a:r>
            <a:endParaRPr b="1" sz="3600">
              <a:solidFill>
                <a:srgbClr val="434343"/>
              </a:solidFill>
              <a:latin typeface="Droid Sans"/>
              <a:ea typeface="Droid Sans"/>
              <a:cs typeface="Droid Sans"/>
              <a:sym typeface="Droid Sans"/>
            </a:endParaRPr>
          </a:p>
        </p:txBody>
      </p:sp>
      <p:pic>
        <p:nvPicPr>
          <p:cNvPr descr="flat,800x800,075,t.jpg" id="861" name="Google Shape;861;p49"/>
          <p:cNvPicPr preferRelativeResize="0"/>
          <p:nvPr/>
        </p:nvPicPr>
        <p:blipFill>
          <a:blip r:embed="rId3">
            <a:alphaModFix/>
          </a:blip>
          <a:stretch>
            <a:fillRect/>
          </a:stretch>
        </p:blipFill>
        <p:spPr>
          <a:xfrm>
            <a:off x="1354800" y="2133600"/>
            <a:ext cx="381000" cy="401112"/>
          </a:xfrm>
          <a:prstGeom prst="rect">
            <a:avLst/>
          </a:prstGeom>
          <a:noFill/>
          <a:ln cap="flat" cmpd="sng" w="9525">
            <a:solidFill>
              <a:srgbClr val="000000"/>
            </a:solidFill>
            <a:prstDash val="solid"/>
            <a:round/>
            <a:headEnd len="sm" w="sm" type="none"/>
            <a:tailEnd len="sm" w="sm" type="none"/>
          </a:ln>
        </p:spPr>
      </p:pic>
      <p:sp>
        <p:nvSpPr>
          <p:cNvPr id="862" name="Google Shape;862;p49"/>
          <p:cNvSpPr txBox="1"/>
          <p:nvPr/>
        </p:nvSpPr>
        <p:spPr>
          <a:xfrm>
            <a:off x="669000" y="1143000"/>
            <a:ext cx="5350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renderer produces </a:t>
            </a:r>
            <a:r>
              <a:rPr b="1" i="1" lang="en" sz="1800">
                <a:latin typeface="Droid Serif"/>
                <a:ea typeface="Droid Serif"/>
                <a:cs typeface="Droid Serif"/>
                <a:sym typeface="Droid Serif"/>
              </a:rPr>
              <a:t>animation frames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863" name="Google Shape;863;p49"/>
          <p:cNvCxnSpPr/>
          <p:nvPr/>
        </p:nvCxnSpPr>
        <p:spPr>
          <a:xfrm>
            <a:off x="838200" y="3429000"/>
            <a:ext cx="3429900" cy="22500"/>
          </a:xfrm>
          <a:prstGeom prst="straightConnector1">
            <a:avLst/>
          </a:prstGeom>
          <a:noFill/>
          <a:ln cap="flat" cmpd="sng" w="28575">
            <a:solidFill>
              <a:schemeClr val="dk2"/>
            </a:solidFill>
            <a:prstDash val="solid"/>
            <a:round/>
            <a:headEnd len="med" w="med" type="none"/>
            <a:tailEnd len="med" w="med" type="triangle"/>
          </a:ln>
        </p:spPr>
      </p:cxnSp>
      <p:sp>
        <p:nvSpPr>
          <p:cNvPr id="864" name="Google Shape;864;p49"/>
          <p:cNvSpPr txBox="1"/>
          <p:nvPr/>
        </p:nvSpPr>
        <p:spPr>
          <a:xfrm>
            <a:off x="4267200" y="327660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time</a:t>
            </a:r>
            <a:endParaRPr b="1" i="1">
              <a:latin typeface="Droid Serif"/>
              <a:ea typeface="Droid Serif"/>
              <a:cs typeface="Droid Serif"/>
              <a:sym typeface="Droid Serif"/>
            </a:endParaRPr>
          </a:p>
        </p:txBody>
      </p:sp>
      <p:cxnSp>
        <p:nvCxnSpPr>
          <p:cNvPr id="865" name="Google Shape;865;p49"/>
          <p:cNvCxnSpPr/>
          <p:nvPr/>
        </p:nvCxnSpPr>
        <p:spPr>
          <a:xfrm>
            <a:off x="10500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866" name="Google Shape;866;p49"/>
          <p:cNvCxnSpPr/>
          <p:nvPr/>
        </p:nvCxnSpPr>
        <p:spPr>
          <a:xfrm>
            <a:off x="15834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867" name="Google Shape;867;p49"/>
          <p:cNvCxnSpPr/>
          <p:nvPr/>
        </p:nvCxnSpPr>
        <p:spPr>
          <a:xfrm>
            <a:off x="1050000" y="3733800"/>
            <a:ext cx="533400" cy="0"/>
          </a:xfrm>
          <a:prstGeom prst="straightConnector1">
            <a:avLst/>
          </a:prstGeom>
          <a:noFill/>
          <a:ln cap="flat" cmpd="sng" w="19050">
            <a:solidFill>
              <a:schemeClr val="dk2"/>
            </a:solidFill>
            <a:prstDash val="solid"/>
            <a:round/>
            <a:headEnd len="med" w="med" type="triangle"/>
            <a:tailEnd len="med" w="med" type="triangle"/>
          </a:ln>
        </p:spPr>
      </p:cxnSp>
      <p:sp>
        <p:nvSpPr>
          <p:cNvPr id="868" name="Google Shape;868;p49"/>
          <p:cNvSpPr txBox="1"/>
          <p:nvPr/>
        </p:nvSpPr>
        <p:spPr>
          <a:xfrm>
            <a:off x="973800" y="3886200"/>
            <a:ext cx="228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VSync signal</a:t>
            </a:r>
            <a:endParaRPr i="1">
              <a:latin typeface="Droid Serif"/>
              <a:ea typeface="Droid Serif"/>
              <a:cs typeface="Droid Serif"/>
              <a:sym typeface="Droid Serif"/>
            </a:endParaRPr>
          </a:p>
        </p:txBody>
      </p:sp>
      <p:sp>
        <p:nvSpPr>
          <p:cNvPr id="869" name="Google Shape;869;p49"/>
          <p:cNvSpPr/>
          <p:nvPr/>
        </p:nvSpPr>
        <p:spPr>
          <a:xfrm>
            <a:off x="10500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0" name="Google Shape;870;p49"/>
          <p:cNvCxnSpPr/>
          <p:nvPr/>
        </p:nvCxnSpPr>
        <p:spPr>
          <a:xfrm rot="10800000">
            <a:off x="1354800" y="25365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871" name="Google Shape;871;p49"/>
          <p:cNvPicPr preferRelativeResize="0"/>
          <p:nvPr/>
        </p:nvPicPr>
        <p:blipFill>
          <a:blip r:embed="rId3">
            <a:alphaModFix/>
          </a:blip>
          <a:stretch>
            <a:fillRect/>
          </a:stretch>
        </p:blipFill>
        <p:spPr>
          <a:xfrm rot="5400000">
            <a:off x="1888200" y="2133600"/>
            <a:ext cx="381000" cy="401112"/>
          </a:xfrm>
          <a:prstGeom prst="rect">
            <a:avLst/>
          </a:prstGeom>
          <a:noFill/>
          <a:ln cap="flat" cmpd="sng" w="9525">
            <a:solidFill>
              <a:srgbClr val="000000"/>
            </a:solidFill>
            <a:prstDash val="solid"/>
            <a:round/>
            <a:headEnd len="sm" w="sm" type="none"/>
            <a:tailEnd len="sm" w="sm" type="none"/>
          </a:ln>
        </p:spPr>
      </p:pic>
      <p:sp>
        <p:nvSpPr>
          <p:cNvPr id="872" name="Google Shape;872;p49"/>
          <p:cNvSpPr/>
          <p:nvPr/>
        </p:nvSpPr>
        <p:spPr>
          <a:xfrm>
            <a:off x="15834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3" name="Google Shape;873;p49"/>
          <p:cNvCxnSpPr/>
          <p:nvPr/>
        </p:nvCxnSpPr>
        <p:spPr>
          <a:xfrm rot="10800000">
            <a:off x="1888200" y="2536500"/>
            <a:ext cx="0" cy="435300"/>
          </a:xfrm>
          <a:prstGeom prst="straightConnector1">
            <a:avLst/>
          </a:prstGeom>
          <a:noFill/>
          <a:ln cap="flat" cmpd="sng" w="19050">
            <a:solidFill>
              <a:schemeClr val="dk2"/>
            </a:solidFill>
            <a:prstDash val="solid"/>
            <a:round/>
            <a:headEnd len="med" w="med" type="none"/>
            <a:tailEnd len="med" w="med" type="triangle"/>
          </a:ln>
        </p:spPr>
      </p:cxnSp>
      <p:cxnSp>
        <p:nvCxnSpPr>
          <p:cNvPr id="874" name="Google Shape;874;p49"/>
          <p:cNvCxnSpPr/>
          <p:nvPr/>
        </p:nvCxnSpPr>
        <p:spPr>
          <a:xfrm>
            <a:off x="2116800" y="3429000"/>
            <a:ext cx="0" cy="533400"/>
          </a:xfrm>
          <a:prstGeom prst="straightConnector1">
            <a:avLst/>
          </a:prstGeom>
          <a:noFill/>
          <a:ln cap="flat" cmpd="sng" w="19050">
            <a:solidFill>
              <a:schemeClr val="dk2"/>
            </a:solidFill>
            <a:prstDash val="dash"/>
            <a:round/>
            <a:headEnd len="med" w="med" type="none"/>
            <a:tailEnd len="med" w="med" type="none"/>
          </a:ln>
        </p:spPr>
      </p:cxnSp>
      <p:cxnSp>
        <p:nvCxnSpPr>
          <p:cNvPr id="875" name="Google Shape;875;p49"/>
          <p:cNvCxnSpPr/>
          <p:nvPr/>
        </p:nvCxnSpPr>
        <p:spPr>
          <a:xfrm>
            <a:off x="2650200" y="3429000"/>
            <a:ext cx="0" cy="533400"/>
          </a:xfrm>
          <a:prstGeom prst="straightConnector1">
            <a:avLst/>
          </a:prstGeom>
          <a:noFill/>
          <a:ln cap="flat" cmpd="sng" w="19050">
            <a:solidFill>
              <a:schemeClr val="dk2"/>
            </a:solidFill>
            <a:prstDash val="dash"/>
            <a:round/>
            <a:headEnd len="med" w="med" type="none"/>
            <a:tailEnd len="med" w="med" type="none"/>
          </a:ln>
        </p:spPr>
      </p:cxnSp>
      <p:pic>
        <p:nvPicPr>
          <p:cNvPr descr="flat,800x800,075,t.jpg" id="876" name="Google Shape;876;p49"/>
          <p:cNvPicPr preferRelativeResize="0"/>
          <p:nvPr/>
        </p:nvPicPr>
        <p:blipFill>
          <a:blip r:embed="rId3">
            <a:alphaModFix/>
          </a:blip>
          <a:stretch>
            <a:fillRect/>
          </a:stretch>
        </p:blipFill>
        <p:spPr>
          <a:xfrm rot="10800000">
            <a:off x="2895600" y="2133600"/>
            <a:ext cx="381000" cy="401112"/>
          </a:xfrm>
          <a:prstGeom prst="rect">
            <a:avLst/>
          </a:prstGeom>
          <a:noFill/>
          <a:ln cap="flat" cmpd="sng" w="9525">
            <a:solidFill>
              <a:srgbClr val="000000"/>
            </a:solidFill>
            <a:prstDash val="solid"/>
            <a:round/>
            <a:headEnd len="sm" w="sm" type="none"/>
            <a:tailEnd len="sm" w="sm" type="none"/>
          </a:ln>
        </p:spPr>
      </p:pic>
      <p:sp>
        <p:nvSpPr>
          <p:cNvPr id="877" name="Google Shape;877;p49"/>
          <p:cNvSpPr/>
          <p:nvPr/>
        </p:nvSpPr>
        <p:spPr>
          <a:xfrm>
            <a:off x="2116800" y="2971800"/>
            <a:ext cx="8550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8" name="Google Shape;878;p49"/>
          <p:cNvCxnSpPr/>
          <p:nvPr/>
        </p:nvCxnSpPr>
        <p:spPr>
          <a:xfrm rot="10800000">
            <a:off x="2971800" y="25365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879" name="Google Shape;879;p49"/>
          <p:cNvPicPr preferRelativeResize="0"/>
          <p:nvPr/>
        </p:nvPicPr>
        <p:blipFill>
          <a:blip r:embed="rId3">
            <a:alphaModFix/>
          </a:blip>
          <a:stretch>
            <a:fillRect/>
          </a:stretch>
        </p:blipFill>
        <p:spPr>
          <a:xfrm rot="-5400000">
            <a:off x="3352800" y="2133600"/>
            <a:ext cx="381000" cy="401112"/>
          </a:xfrm>
          <a:prstGeom prst="rect">
            <a:avLst/>
          </a:prstGeom>
          <a:noFill/>
          <a:ln cap="flat" cmpd="sng" w="9525">
            <a:solidFill>
              <a:srgbClr val="000000"/>
            </a:solidFill>
            <a:prstDash val="solid"/>
            <a:round/>
            <a:headEnd len="sm" w="sm" type="none"/>
            <a:tailEnd len="sm" w="sm" type="none"/>
          </a:ln>
        </p:spPr>
      </p:pic>
      <p:sp>
        <p:nvSpPr>
          <p:cNvPr id="880" name="Google Shape;880;p49"/>
          <p:cNvSpPr/>
          <p:nvPr/>
        </p:nvSpPr>
        <p:spPr>
          <a:xfrm>
            <a:off x="3048000" y="29718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1" name="Google Shape;881;p49"/>
          <p:cNvCxnSpPr/>
          <p:nvPr/>
        </p:nvCxnSpPr>
        <p:spPr>
          <a:xfrm rot="10800000">
            <a:off x="3352800" y="2536500"/>
            <a:ext cx="0" cy="435300"/>
          </a:xfrm>
          <a:prstGeom prst="straightConnector1">
            <a:avLst/>
          </a:prstGeom>
          <a:noFill/>
          <a:ln cap="flat" cmpd="sng" w="19050">
            <a:solidFill>
              <a:schemeClr val="dk2"/>
            </a:solidFill>
            <a:prstDash val="solid"/>
            <a:round/>
            <a:headEnd len="med" w="med" type="none"/>
            <a:tailEnd len="med" w="med" type="triangle"/>
          </a:ln>
        </p:spPr>
      </p:cxnSp>
      <p:sp>
        <p:nvSpPr>
          <p:cNvPr id="882" name="Google Shape;882;p49"/>
          <p:cNvSpPr/>
          <p:nvPr/>
        </p:nvSpPr>
        <p:spPr>
          <a:xfrm>
            <a:off x="4114800" y="4213500"/>
            <a:ext cx="1524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9"/>
          <p:cNvSpPr txBox="1"/>
          <p:nvPr/>
        </p:nvSpPr>
        <p:spPr>
          <a:xfrm>
            <a:off x="4226875" y="4093350"/>
            <a:ext cx="2935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 time spent to render the frame</a:t>
            </a:r>
            <a:endParaRPr i="1">
              <a:latin typeface="Droid Serif"/>
              <a:ea typeface="Droid Serif"/>
              <a:cs typeface="Droid Serif"/>
              <a:sym typeface="Droid Serif"/>
            </a:endParaRPr>
          </a:p>
        </p:txBody>
      </p:sp>
      <p:sp>
        <p:nvSpPr>
          <p:cNvPr id="884" name="Google Shape;884;p49"/>
          <p:cNvSpPr txBox="1"/>
          <p:nvPr/>
        </p:nvSpPr>
        <p:spPr>
          <a:xfrm>
            <a:off x="4876800" y="1981200"/>
            <a:ext cx="3505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Below 60 frames per second,</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scrolling and animations look "</a:t>
            </a:r>
            <a:r>
              <a:rPr b="1" i="1" lang="en">
                <a:latin typeface="Droid Serif"/>
                <a:ea typeface="Droid Serif"/>
                <a:cs typeface="Droid Serif"/>
                <a:sym typeface="Droid Serif"/>
              </a:rPr>
              <a:t>janky</a:t>
            </a:r>
            <a:r>
              <a:rPr i="1" lang="en">
                <a:latin typeface="Droid Serif"/>
                <a:ea typeface="Droid Serif"/>
                <a:cs typeface="Droid Serif"/>
                <a:sym typeface="Droid Serif"/>
              </a:rPr>
              <a:t>".</a:t>
            </a:r>
            <a:endParaRPr i="1">
              <a:latin typeface="Droid Serif"/>
              <a:ea typeface="Droid Serif"/>
              <a:cs typeface="Droid Serif"/>
              <a:sym typeface="Droid Serif"/>
            </a:endParaRPr>
          </a:p>
        </p:txBody>
      </p:sp>
      <p:cxnSp>
        <p:nvCxnSpPr>
          <p:cNvPr id="885" name="Google Shape;885;p49"/>
          <p:cNvCxnSpPr/>
          <p:nvPr/>
        </p:nvCxnSpPr>
        <p:spPr>
          <a:xfrm>
            <a:off x="3200400" y="3429000"/>
            <a:ext cx="0" cy="5334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5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invalidation</a:t>
            </a:r>
            <a:endParaRPr b="1" sz="3600">
              <a:solidFill>
                <a:srgbClr val="434343"/>
              </a:solidFill>
              <a:latin typeface="Droid Sans"/>
              <a:ea typeface="Droid Sans"/>
              <a:cs typeface="Droid Sans"/>
              <a:sym typeface="Droid Sans"/>
            </a:endParaRPr>
          </a:p>
        </p:txBody>
      </p:sp>
      <p:sp>
        <p:nvSpPr>
          <p:cNvPr id="892" name="Google Shape;892;p50"/>
          <p:cNvSpPr txBox="1"/>
          <p:nvPr/>
        </p:nvSpPr>
        <p:spPr>
          <a:xfrm>
            <a:off x="609600" y="1143000"/>
            <a:ext cx="7696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Each pipeline stage tracks granular asynchronous </a:t>
            </a:r>
            <a:r>
              <a:rPr b="1" i="1" lang="en" sz="1800">
                <a:latin typeface="Droid Serif"/>
                <a:ea typeface="Droid Serif"/>
                <a:cs typeface="Droid Serif"/>
                <a:sym typeface="Droid Serif"/>
              </a:rPr>
              <a:t>invalidations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sp>
        <p:nvSpPr>
          <p:cNvPr id="893" name="Google Shape;893;p50"/>
          <p:cNvSpPr txBox="1"/>
          <p:nvPr/>
        </p:nvSpPr>
        <p:spPr>
          <a:xfrm>
            <a:off x="1284475" y="1828025"/>
            <a:ext cx="32766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Node::</a:t>
            </a:r>
            <a:r>
              <a:rPr b="1" lang="en">
                <a:latin typeface="Consolas"/>
                <a:ea typeface="Consolas"/>
                <a:cs typeface="Consolas"/>
                <a:sym typeface="Consolas"/>
              </a:rPr>
              <a:t>SetNeedsStyleRecalc</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894" name="Google Shape;894;p50"/>
          <p:cNvSpPr txBox="1"/>
          <p:nvPr/>
        </p:nvSpPr>
        <p:spPr>
          <a:xfrm>
            <a:off x="5475475" y="18280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895" name="Google Shape;895;p50"/>
          <p:cNvSpPr txBox="1"/>
          <p:nvPr/>
        </p:nvSpPr>
        <p:spPr>
          <a:xfrm>
            <a:off x="1284475" y="2361425"/>
            <a:ext cx="32766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LayoutObject::</a:t>
            </a:r>
            <a:r>
              <a:rPr b="1" lang="en">
                <a:latin typeface="Consolas"/>
                <a:ea typeface="Consolas"/>
                <a:cs typeface="Consolas"/>
                <a:sym typeface="Consolas"/>
              </a:rPr>
              <a:t>SetNeedsLayout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896" name="Google Shape;896;p50"/>
          <p:cNvSpPr txBox="1"/>
          <p:nvPr/>
        </p:nvSpPr>
        <p:spPr>
          <a:xfrm>
            <a:off x="1284475" y="2894825"/>
            <a:ext cx="32766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LayoutObject::</a:t>
            </a:r>
            <a:r>
              <a:rPr b="1" lang="en">
                <a:latin typeface="Consolas"/>
                <a:ea typeface="Consolas"/>
                <a:cs typeface="Consolas"/>
                <a:sym typeface="Consolas"/>
              </a:rPr>
              <a:t>InvalidatePaint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897" name="Google Shape;897;p50"/>
          <p:cNvSpPr txBox="1"/>
          <p:nvPr/>
        </p:nvSpPr>
        <p:spPr>
          <a:xfrm>
            <a:off x="1284475" y="3428225"/>
            <a:ext cx="32766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Tile::</a:t>
            </a:r>
            <a:r>
              <a:rPr b="1" lang="en">
                <a:latin typeface="Consolas"/>
                <a:ea typeface="Consolas"/>
                <a:cs typeface="Consolas"/>
                <a:sym typeface="Consolas"/>
              </a:rPr>
              <a:t>SetInvalidated</a:t>
            </a:r>
            <a:r>
              <a:rPr lang="en">
                <a:latin typeface="Consolas"/>
                <a:ea typeface="Consolas"/>
                <a:cs typeface="Consolas"/>
                <a:sym typeface="Consolas"/>
              </a:rPr>
              <a:t>()</a:t>
            </a:r>
            <a:endParaRPr b="1">
              <a:solidFill>
                <a:srgbClr val="0000FF"/>
              </a:solidFill>
              <a:latin typeface="Consolas"/>
              <a:ea typeface="Consolas"/>
              <a:cs typeface="Consolas"/>
              <a:sym typeface="Consolas"/>
            </a:endParaRPr>
          </a:p>
        </p:txBody>
      </p:sp>
      <p:sp>
        <p:nvSpPr>
          <p:cNvPr id="898" name="Google Shape;898;p50"/>
          <p:cNvSpPr txBox="1"/>
          <p:nvPr/>
        </p:nvSpPr>
        <p:spPr>
          <a:xfrm>
            <a:off x="5475475" y="23614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899" name="Google Shape;899;p50"/>
          <p:cNvSpPr txBox="1"/>
          <p:nvPr/>
        </p:nvSpPr>
        <p:spPr>
          <a:xfrm>
            <a:off x="5475475" y="28948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00" name="Google Shape;900;p50"/>
          <p:cNvSpPr txBox="1"/>
          <p:nvPr/>
        </p:nvSpPr>
        <p:spPr>
          <a:xfrm>
            <a:off x="5475475" y="3428225"/>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cxnSp>
        <p:nvCxnSpPr>
          <p:cNvPr id="901" name="Google Shape;901;p50"/>
          <p:cNvCxnSpPr>
            <a:stCxn id="893" idx="3"/>
            <a:endCxn id="894" idx="1"/>
          </p:cNvCxnSpPr>
          <p:nvPr/>
        </p:nvCxnSpPr>
        <p:spPr>
          <a:xfrm>
            <a:off x="4561075" y="2018525"/>
            <a:ext cx="914400" cy="0"/>
          </a:xfrm>
          <a:prstGeom prst="straightConnector1">
            <a:avLst/>
          </a:prstGeom>
          <a:noFill/>
          <a:ln cap="flat" cmpd="sng" w="19050">
            <a:solidFill>
              <a:schemeClr val="dk2"/>
            </a:solidFill>
            <a:prstDash val="dash"/>
            <a:round/>
            <a:headEnd len="med" w="med" type="none"/>
            <a:tailEnd len="med" w="med" type="triangle"/>
          </a:ln>
        </p:spPr>
      </p:cxnSp>
      <p:cxnSp>
        <p:nvCxnSpPr>
          <p:cNvPr id="902" name="Google Shape;902;p50"/>
          <p:cNvCxnSpPr>
            <a:stCxn id="895" idx="3"/>
            <a:endCxn id="898" idx="1"/>
          </p:cNvCxnSpPr>
          <p:nvPr/>
        </p:nvCxnSpPr>
        <p:spPr>
          <a:xfrm>
            <a:off x="4561075" y="2551925"/>
            <a:ext cx="914400" cy="0"/>
          </a:xfrm>
          <a:prstGeom prst="straightConnector1">
            <a:avLst/>
          </a:prstGeom>
          <a:noFill/>
          <a:ln cap="flat" cmpd="sng" w="19050">
            <a:solidFill>
              <a:schemeClr val="dk2"/>
            </a:solidFill>
            <a:prstDash val="dash"/>
            <a:round/>
            <a:headEnd len="med" w="med" type="none"/>
            <a:tailEnd len="med" w="med" type="triangle"/>
          </a:ln>
        </p:spPr>
      </p:cxnSp>
      <p:cxnSp>
        <p:nvCxnSpPr>
          <p:cNvPr id="903" name="Google Shape;903;p50"/>
          <p:cNvCxnSpPr>
            <a:stCxn id="896" idx="3"/>
            <a:endCxn id="899" idx="1"/>
          </p:cNvCxnSpPr>
          <p:nvPr/>
        </p:nvCxnSpPr>
        <p:spPr>
          <a:xfrm>
            <a:off x="4561075" y="3085325"/>
            <a:ext cx="914400" cy="0"/>
          </a:xfrm>
          <a:prstGeom prst="straightConnector1">
            <a:avLst/>
          </a:prstGeom>
          <a:noFill/>
          <a:ln cap="flat" cmpd="sng" w="19050">
            <a:solidFill>
              <a:schemeClr val="dk2"/>
            </a:solidFill>
            <a:prstDash val="dash"/>
            <a:round/>
            <a:headEnd len="med" w="med" type="none"/>
            <a:tailEnd len="med" w="med" type="triangle"/>
          </a:ln>
        </p:spPr>
      </p:cxnSp>
      <p:cxnSp>
        <p:nvCxnSpPr>
          <p:cNvPr id="904" name="Google Shape;904;p50"/>
          <p:cNvCxnSpPr>
            <a:stCxn id="897" idx="3"/>
            <a:endCxn id="900" idx="1"/>
          </p:cNvCxnSpPr>
          <p:nvPr/>
        </p:nvCxnSpPr>
        <p:spPr>
          <a:xfrm>
            <a:off x="4561075" y="3618725"/>
            <a:ext cx="914400" cy="0"/>
          </a:xfrm>
          <a:prstGeom prst="straightConnector1">
            <a:avLst/>
          </a:prstGeom>
          <a:noFill/>
          <a:ln cap="flat" cmpd="sng" w="19050">
            <a:solidFill>
              <a:schemeClr val="dk2"/>
            </a:solidFill>
            <a:prstDash val="dash"/>
            <a:round/>
            <a:headEnd len="med" w="med" type="none"/>
            <a:tailEnd len="med" w="med" type="triangle"/>
          </a:ln>
        </p:spPr>
      </p:cxnSp>
      <p:sp>
        <p:nvSpPr>
          <p:cNvPr id="905" name="Google Shape;905;p50"/>
          <p:cNvSpPr txBox="1"/>
          <p:nvPr/>
        </p:nvSpPr>
        <p:spPr>
          <a:xfrm>
            <a:off x="1284475" y="4152125"/>
            <a:ext cx="50016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Outputs are reused from previous frames when possible.</a:t>
            </a:r>
            <a:endParaRPr i="1">
              <a:latin typeface="Droid Serif"/>
              <a:ea typeface="Droid Serif"/>
              <a:cs typeface="Droid Serif"/>
              <a:sym typeface="Droid Serif"/>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51"/>
          <p:cNvSpPr/>
          <p:nvPr/>
        </p:nvSpPr>
        <p:spPr>
          <a:xfrm>
            <a:off x="3265050" y="2552175"/>
            <a:ext cx="1451100" cy="819300"/>
          </a:xfrm>
          <a:prstGeom prst="rightArrow">
            <a:avLst>
              <a:gd fmla="val 50000" name="adj1"/>
              <a:gd fmla="val 50000" name="adj2"/>
            </a:avLst>
          </a:prstGeom>
          <a:solidFill>
            <a:srgbClr val="FFF2CC"/>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repaint</a:t>
            </a:r>
            <a:endParaRPr b="1" sz="3600">
              <a:solidFill>
                <a:srgbClr val="434343"/>
              </a:solidFill>
              <a:latin typeface="Droid Sans"/>
              <a:ea typeface="Droid Sans"/>
              <a:cs typeface="Droid Sans"/>
              <a:sym typeface="Droid Sans"/>
            </a:endParaRPr>
          </a:p>
        </p:txBody>
      </p:sp>
      <p:sp>
        <p:nvSpPr>
          <p:cNvPr id="913" name="Google Shape;913;p51"/>
          <p:cNvSpPr txBox="1"/>
          <p:nvPr/>
        </p:nvSpPr>
        <p:spPr>
          <a:xfrm>
            <a:off x="641850" y="1205213"/>
            <a:ext cx="7291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Paint + raster remain expensive if a large region is transformed…</a:t>
            </a:r>
            <a:endParaRPr i="1" sz="1800">
              <a:latin typeface="Droid Serif"/>
              <a:ea typeface="Droid Serif"/>
              <a:cs typeface="Droid Serif"/>
              <a:sym typeface="Droid Serif"/>
            </a:endParaRPr>
          </a:p>
        </p:txBody>
      </p:sp>
      <p:pic>
        <p:nvPicPr>
          <p:cNvPr descr="Screen Shot 2017-10-16 at 6.20.36 PM.png" id="914" name="Google Shape;914;p51"/>
          <p:cNvPicPr preferRelativeResize="0"/>
          <p:nvPr/>
        </p:nvPicPr>
        <p:blipFill rotWithShape="1">
          <a:blip r:embed="rId3">
            <a:alphaModFix/>
          </a:blip>
          <a:srcRect b="19987" l="0" r="0" t="0"/>
          <a:stretch/>
        </p:blipFill>
        <p:spPr>
          <a:xfrm>
            <a:off x="1611575" y="2235550"/>
            <a:ext cx="1653475" cy="1452550"/>
          </a:xfrm>
          <a:prstGeom prst="rect">
            <a:avLst/>
          </a:prstGeom>
          <a:noFill/>
          <a:ln cap="flat" cmpd="sng" w="19050">
            <a:solidFill>
              <a:srgbClr val="666666"/>
            </a:solidFill>
            <a:prstDash val="solid"/>
            <a:round/>
            <a:headEnd len="sm" w="sm" type="none"/>
            <a:tailEnd len="sm" w="sm" type="none"/>
          </a:ln>
        </p:spPr>
      </p:pic>
      <p:pic>
        <p:nvPicPr>
          <p:cNvPr descr="Screen Shot 2017-10-16 at 6.20.36 PM.png" id="915" name="Google Shape;915;p51"/>
          <p:cNvPicPr preferRelativeResize="0"/>
          <p:nvPr/>
        </p:nvPicPr>
        <p:blipFill rotWithShape="1">
          <a:blip r:embed="rId3">
            <a:alphaModFix/>
          </a:blip>
          <a:srcRect b="0" l="0" r="0" t="22069"/>
          <a:stretch/>
        </p:blipFill>
        <p:spPr>
          <a:xfrm>
            <a:off x="4634025" y="2254475"/>
            <a:ext cx="1653475" cy="1414700"/>
          </a:xfrm>
          <a:prstGeom prst="rect">
            <a:avLst/>
          </a:prstGeom>
          <a:noFill/>
          <a:ln cap="flat" cmpd="sng" w="19050">
            <a:solidFill>
              <a:srgbClr val="666666"/>
            </a:solidFill>
            <a:prstDash val="solid"/>
            <a:round/>
            <a:headEnd len="sm" w="sm" type="none"/>
            <a:tailEnd len="sm" w="sm" type="none"/>
          </a:ln>
        </p:spPr>
      </p:pic>
      <p:pic>
        <p:nvPicPr>
          <p:cNvPr descr="vertical_scroll.png" id="916" name="Google Shape;916;p51"/>
          <p:cNvPicPr preferRelativeResize="0"/>
          <p:nvPr/>
        </p:nvPicPr>
        <p:blipFill>
          <a:blip r:embed="rId4">
            <a:alphaModFix/>
          </a:blip>
          <a:stretch>
            <a:fillRect/>
          </a:stretch>
        </p:blipFill>
        <p:spPr>
          <a:xfrm>
            <a:off x="3512100" y="2580825"/>
            <a:ext cx="761999" cy="762001"/>
          </a:xfrm>
          <a:prstGeom prst="rect">
            <a:avLst/>
          </a:prstGeom>
          <a:noFill/>
          <a:ln>
            <a:noFill/>
          </a:ln>
        </p:spPr>
      </p:pic>
      <p:sp>
        <p:nvSpPr>
          <p:cNvPr id="917" name="Google Shape;917;p51"/>
          <p:cNvSpPr txBox="1"/>
          <p:nvPr/>
        </p:nvSpPr>
        <p:spPr>
          <a:xfrm>
            <a:off x="3479850" y="2415725"/>
            <a:ext cx="7620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scroll</a:t>
            </a:r>
            <a:endParaRPr i="1">
              <a:latin typeface="Droid Serif"/>
              <a:ea typeface="Droid Serif"/>
              <a:cs typeface="Droid Serif"/>
              <a:sym typeface="Droid Serif"/>
            </a:endParaRPr>
          </a:p>
        </p:txBody>
      </p:sp>
      <p:sp>
        <p:nvSpPr>
          <p:cNvPr id="918" name="Google Shape;918;p51"/>
          <p:cNvSpPr/>
          <p:nvPr/>
        </p:nvSpPr>
        <p:spPr>
          <a:xfrm>
            <a:off x="4635575" y="2241225"/>
            <a:ext cx="1653600" cy="1452600"/>
          </a:xfrm>
          <a:prstGeom prst="rect">
            <a:avLst/>
          </a:prstGeom>
          <a:solidFill>
            <a:srgbClr val="82E4F4">
              <a:alpha val="2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txBox="1"/>
          <p:nvPr/>
        </p:nvSpPr>
        <p:spPr>
          <a:xfrm>
            <a:off x="4026425" y="3693825"/>
            <a:ext cx="23907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all the pixels changed!</a:t>
            </a:r>
            <a:endParaRPr i="1">
              <a:latin typeface="Droid Serif"/>
              <a:ea typeface="Droid Serif"/>
              <a:cs typeface="Droid Serif"/>
              <a:sym typeface="Droid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(web) content</a:t>
            </a:r>
            <a:endParaRPr b="1" sz="3600">
              <a:solidFill>
                <a:srgbClr val="434343"/>
              </a:solidFill>
              <a:latin typeface="Droid Sans"/>
              <a:ea typeface="Droid Sans"/>
              <a:cs typeface="Droid Sans"/>
              <a:sym typeface="Droid Sans"/>
            </a:endParaRPr>
          </a:p>
        </p:txBody>
      </p:sp>
      <p:sp>
        <p:nvSpPr>
          <p:cNvPr id="99" name="Google Shape;99;p16"/>
          <p:cNvSpPr txBox="1"/>
          <p:nvPr/>
        </p:nvSpPr>
        <p:spPr>
          <a:xfrm>
            <a:off x="2235475" y="1475225"/>
            <a:ext cx="29670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 Hyper-</a:t>
            </a:r>
            <a:r>
              <a:rPr i="1" lang="en" u="sng">
                <a:latin typeface="Droid Serif"/>
                <a:ea typeface="Droid Serif"/>
                <a:cs typeface="Droid Serif"/>
                <a:sym typeface="Droid Serif"/>
              </a:rPr>
              <a:t>Text</a:t>
            </a:r>
            <a:r>
              <a:rPr i="1" lang="en">
                <a:latin typeface="Droid Serif"/>
                <a:ea typeface="Droid Serif"/>
                <a:cs typeface="Droid Serif"/>
                <a:sym typeface="Droid Serif"/>
              </a:rPr>
              <a:t> </a:t>
            </a:r>
            <a:r>
              <a:rPr i="1" lang="en" u="sng">
                <a:latin typeface="Droid Serif"/>
                <a:ea typeface="Droid Serif"/>
                <a:cs typeface="Droid Serif"/>
                <a:sym typeface="Droid Serif"/>
              </a:rPr>
              <a:t>Markup</a:t>
            </a:r>
            <a:r>
              <a:rPr i="1" lang="en">
                <a:latin typeface="Droid Serif"/>
                <a:ea typeface="Droid Serif"/>
                <a:cs typeface="Droid Serif"/>
                <a:sym typeface="Droid Serif"/>
              </a:rPr>
              <a:t> Language</a:t>
            </a:r>
            <a:endParaRPr i="1">
              <a:latin typeface="Droid Serif"/>
              <a:ea typeface="Droid Serif"/>
              <a:cs typeface="Droid Serif"/>
              <a:sym typeface="Droid Serif"/>
            </a:endParaRPr>
          </a:p>
        </p:txBody>
      </p:sp>
      <p:sp>
        <p:nvSpPr>
          <p:cNvPr id="100" name="Google Shape;100;p16"/>
          <p:cNvSpPr txBox="1"/>
          <p:nvPr/>
        </p:nvSpPr>
        <p:spPr>
          <a:xfrm>
            <a:off x="475975" y="1291450"/>
            <a:ext cx="1759500" cy="30873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HTML</a:t>
            </a:r>
            <a:br>
              <a:rPr lang="en" sz="3600">
                <a:solidFill>
                  <a:srgbClr val="4A86E8"/>
                </a:solidFill>
                <a:latin typeface="Impact"/>
                <a:ea typeface="Impact"/>
                <a:cs typeface="Impact"/>
                <a:sym typeface="Impact"/>
              </a:rPr>
            </a:br>
            <a:endParaRPr sz="3600">
              <a:solidFill>
                <a:srgbClr val="4A86E8"/>
              </a:solidFill>
              <a:latin typeface="Impact"/>
              <a:ea typeface="Impact"/>
              <a:cs typeface="Impact"/>
              <a:sym typeface="Impact"/>
            </a:endParaRPr>
          </a:p>
          <a:p>
            <a:pPr indent="-457200" lvl="0" marL="457200" rtl="0" algn="l">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CSS</a:t>
            </a:r>
            <a:br>
              <a:rPr lang="en" sz="3600">
                <a:solidFill>
                  <a:srgbClr val="4A86E8"/>
                </a:solidFill>
                <a:latin typeface="Impact"/>
                <a:ea typeface="Impact"/>
                <a:cs typeface="Impact"/>
                <a:sym typeface="Impact"/>
              </a:rPr>
            </a:br>
            <a:endParaRPr sz="3600">
              <a:solidFill>
                <a:srgbClr val="4A86E8"/>
              </a:solidFill>
              <a:latin typeface="Impact"/>
              <a:ea typeface="Impact"/>
              <a:cs typeface="Impact"/>
              <a:sym typeface="Impact"/>
            </a:endParaRPr>
          </a:p>
          <a:p>
            <a:pPr indent="-457200" lvl="0" marL="457200" rtl="0" algn="l">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JS</a:t>
            </a:r>
            <a:endParaRPr sz="3600">
              <a:solidFill>
                <a:srgbClr val="4A86E8"/>
              </a:solidFill>
              <a:latin typeface="Impact"/>
              <a:ea typeface="Impact"/>
              <a:cs typeface="Impact"/>
              <a:sym typeface="Impact"/>
            </a:endParaRPr>
          </a:p>
        </p:txBody>
      </p:sp>
      <p:sp>
        <p:nvSpPr>
          <p:cNvPr id="101" name="Google Shape;101;p16"/>
          <p:cNvSpPr txBox="1"/>
          <p:nvPr/>
        </p:nvSpPr>
        <p:spPr>
          <a:xfrm>
            <a:off x="5598350" y="1291450"/>
            <a:ext cx="29670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Consolas"/>
                <a:ea typeface="Consolas"/>
                <a:cs typeface="Consolas"/>
                <a:sym typeface="Consolas"/>
              </a:rPr>
              <a:t>&lt;p&gt;</a:t>
            </a:r>
            <a:r>
              <a:rPr lang="en" sz="2400">
                <a:latin typeface="Consolas"/>
                <a:ea typeface="Consolas"/>
                <a:cs typeface="Consolas"/>
                <a:sym typeface="Consolas"/>
              </a:rPr>
              <a:t> hello </a:t>
            </a:r>
            <a:r>
              <a:rPr lang="en" sz="2400">
                <a:solidFill>
                  <a:srgbClr val="0000FF"/>
                </a:solidFill>
                <a:latin typeface="Consolas"/>
                <a:ea typeface="Consolas"/>
                <a:cs typeface="Consolas"/>
                <a:sym typeface="Consolas"/>
              </a:rPr>
              <a:t>&lt;/p&gt;</a:t>
            </a:r>
            <a:endParaRPr sz="2400">
              <a:solidFill>
                <a:srgbClr val="0000FF"/>
              </a:solidFill>
              <a:latin typeface="Consolas"/>
              <a:ea typeface="Consolas"/>
              <a:cs typeface="Consolas"/>
              <a:sym typeface="Consolas"/>
            </a:endParaRPr>
          </a:p>
        </p:txBody>
      </p:sp>
      <p:sp>
        <p:nvSpPr>
          <p:cNvPr id="102" name="Google Shape;102;p16"/>
          <p:cNvSpPr/>
          <p:nvPr/>
        </p:nvSpPr>
        <p:spPr>
          <a:xfrm>
            <a:off x="3849225" y="1781725"/>
            <a:ext cx="2109500" cy="226925"/>
          </a:xfrm>
          <a:custGeom>
            <a:rect b="b" l="l" r="r" t="t"/>
            <a:pathLst>
              <a:path extrusionOk="0" h="9077" w="84380">
                <a:moveTo>
                  <a:pt x="0" y="0"/>
                </a:moveTo>
                <a:lnTo>
                  <a:pt x="0" y="9077"/>
                </a:lnTo>
                <a:lnTo>
                  <a:pt x="84044" y="9077"/>
                </a:lnTo>
                <a:lnTo>
                  <a:pt x="84380" y="1681"/>
                </a:lnTo>
              </a:path>
            </a:pathLst>
          </a:custGeom>
          <a:noFill/>
          <a:ln cap="flat" cmpd="sng" w="19050">
            <a:solidFill>
              <a:schemeClr val="dk2"/>
            </a:solidFill>
            <a:prstDash val="solid"/>
            <a:round/>
            <a:headEnd len="med" w="med" type="none"/>
            <a:tailEnd len="med" w="med" type="triangle"/>
          </a:ln>
        </p:spPr>
      </p:sp>
      <p:sp>
        <p:nvSpPr>
          <p:cNvPr id="103" name="Google Shape;103;p16"/>
          <p:cNvSpPr/>
          <p:nvPr/>
        </p:nvSpPr>
        <p:spPr>
          <a:xfrm>
            <a:off x="3210475" y="1773325"/>
            <a:ext cx="3664325" cy="378200"/>
          </a:xfrm>
          <a:custGeom>
            <a:rect b="b" l="l" r="r" t="t"/>
            <a:pathLst>
              <a:path extrusionOk="0" h="15128" w="146573">
                <a:moveTo>
                  <a:pt x="0" y="0"/>
                </a:moveTo>
                <a:lnTo>
                  <a:pt x="0" y="15128"/>
                </a:lnTo>
                <a:lnTo>
                  <a:pt x="146573" y="14792"/>
                </a:lnTo>
                <a:lnTo>
                  <a:pt x="146573" y="2690"/>
                </a:lnTo>
              </a:path>
            </a:pathLst>
          </a:custGeom>
          <a:noFill/>
          <a:ln cap="flat" cmpd="sng" w="19050">
            <a:solidFill>
              <a:schemeClr val="dk2"/>
            </a:solidFill>
            <a:prstDash val="solid"/>
            <a:round/>
            <a:headEnd len="med" w="med" type="none"/>
            <a:tailEnd len="med" w="med" type="triangle"/>
          </a:ln>
        </p:spPr>
      </p:sp>
      <p:sp>
        <p:nvSpPr>
          <p:cNvPr id="104" name="Google Shape;104;p16"/>
          <p:cNvSpPr txBox="1"/>
          <p:nvPr/>
        </p:nvSpPr>
        <p:spPr>
          <a:xfrm>
            <a:off x="2235475" y="2543675"/>
            <a:ext cx="2419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 Cascading Style Sheets</a:t>
            </a:r>
            <a:endParaRPr i="1">
              <a:latin typeface="Droid Serif"/>
              <a:ea typeface="Droid Serif"/>
              <a:cs typeface="Droid Serif"/>
              <a:sym typeface="Droid Serif"/>
            </a:endParaRPr>
          </a:p>
        </p:txBody>
      </p:sp>
      <p:sp>
        <p:nvSpPr>
          <p:cNvPr id="105" name="Google Shape;105;p16"/>
          <p:cNvSpPr txBox="1"/>
          <p:nvPr/>
        </p:nvSpPr>
        <p:spPr>
          <a:xfrm>
            <a:off x="5598350" y="2459075"/>
            <a:ext cx="29670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nsolas"/>
                <a:ea typeface="Consolas"/>
                <a:cs typeface="Consolas"/>
                <a:sym typeface="Consolas"/>
              </a:rPr>
              <a:t>p </a:t>
            </a:r>
            <a:r>
              <a:rPr lang="en" sz="2400">
                <a:solidFill>
                  <a:srgbClr val="0000FF"/>
                </a:solidFill>
                <a:latin typeface="Consolas"/>
                <a:ea typeface="Consolas"/>
                <a:cs typeface="Consolas"/>
                <a:sym typeface="Consolas"/>
              </a:rPr>
              <a:t>{</a:t>
            </a:r>
            <a:r>
              <a:rPr lang="en" sz="2400">
                <a:latin typeface="Consolas"/>
                <a:ea typeface="Consolas"/>
                <a:cs typeface="Consolas"/>
                <a:sym typeface="Consolas"/>
              </a:rPr>
              <a:t> color: red </a:t>
            </a:r>
            <a:r>
              <a:rPr lang="en" sz="2400">
                <a:solidFill>
                  <a:srgbClr val="0000FF"/>
                </a:solidFill>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106" name="Google Shape;106;p16"/>
          <p:cNvSpPr txBox="1"/>
          <p:nvPr/>
        </p:nvSpPr>
        <p:spPr>
          <a:xfrm>
            <a:off x="5406100" y="3193525"/>
            <a:ext cx="907200" cy="2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selector</a:t>
            </a:r>
            <a:endParaRPr i="1">
              <a:latin typeface="Droid Serif"/>
              <a:ea typeface="Droid Serif"/>
              <a:cs typeface="Droid Serif"/>
              <a:sym typeface="Droid Serif"/>
            </a:endParaRPr>
          </a:p>
        </p:txBody>
      </p:sp>
      <p:sp>
        <p:nvSpPr>
          <p:cNvPr id="107" name="Google Shape;107;p16"/>
          <p:cNvSpPr txBox="1"/>
          <p:nvPr/>
        </p:nvSpPr>
        <p:spPr>
          <a:xfrm>
            <a:off x="6439375" y="3193525"/>
            <a:ext cx="990000" cy="2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property</a:t>
            </a:r>
            <a:endParaRPr i="1">
              <a:latin typeface="Droid Serif"/>
              <a:ea typeface="Droid Serif"/>
              <a:cs typeface="Droid Serif"/>
              <a:sym typeface="Droid Serif"/>
            </a:endParaRPr>
          </a:p>
        </p:txBody>
      </p:sp>
      <p:cxnSp>
        <p:nvCxnSpPr>
          <p:cNvPr id="108" name="Google Shape;108;p16"/>
          <p:cNvCxnSpPr>
            <a:stCxn id="106" idx="0"/>
          </p:cNvCxnSpPr>
          <p:nvPr/>
        </p:nvCxnSpPr>
        <p:spPr>
          <a:xfrm rot="10800000">
            <a:off x="5782300" y="2958325"/>
            <a:ext cx="77400" cy="235200"/>
          </a:xfrm>
          <a:prstGeom prst="straightConnector1">
            <a:avLst/>
          </a:prstGeom>
          <a:noFill/>
          <a:ln cap="flat" cmpd="sng" w="19050">
            <a:solidFill>
              <a:schemeClr val="dk2"/>
            </a:solidFill>
            <a:prstDash val="solid"/>
            <a:round/>
            <a:headEnd len="med" w="med" type="none"/>
            <a:tailEnd len="med" w="med" type="triangle"/>
          </a:ln>
        </p:spPr>
      </p:cxnSp>
      <p:cxnSp>
        <p:nvCxnSpPr>
          <p:cNvPr id="109" name="Google Shape;109;p16"/>
          <p:cNvCxnSpPr/>
          <p:nvPr/>
        </p:nvCxnSpPr>
        <p:spPr>
          <a:xfrm rot="10800000">
            <a:off x="6715150" y="2924575"/>
            <a:ext cx="25200" cy="269100"/>
          </a:xfrm>
          <a:prstGeom prst="straightConnector1">
            <a:avLst/>
          </a:prstGeom>
          <a:noFill/>
          <a:ln cap="flat" cmpd="sng" w="19050">
            <a:solidFill>
              <a:schemeClr val="dk2"/>
            </a:solidFill>
            <a:prstDash val="solid"/>
            <a:round/>
            <a:headEnd len="med" w="med" type="none"/>
            <a:tailEnd len="med" w="med" type="triangle"/>
          </a:ln>
        </p:spPr>
      </p:cxnSp>
      <p:sp>
        <p:nvSpPr>
          <p:cNvPr id="110" name="Google Shape;110;p16"/>
          <p:cNvSpPr txBox="1"/>
          <p:nvPr/>
        </p:nvSpPr>
        <p:spPr>
          <a:xfrm>
            <a:off x="2312225" y="3671000"/>
            <a:ext cx="2419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 JavaScript</a:t>
            </a:r>
            <a:endParaRPr i="1">
              <a:latin typeface="Droid Serif"/>
              <a:ea typeface="Droid Serif"/>
              <a:cs typeface="Droid Serif"/>
              <a:sym typeface="Droid Serif"/>
            </a:endParaRPr>
          </a:p>
        </p:txBody>
      </p:sp>
      <p:sp>
        <p:nvSpPr>
          <p:cNvPr id="111" name="Google Shape;111;p16"/>
          <p:cNvSpPr txBox="1"/>
          <p:nvPr/>
        </p:nvSpPr>
        <p:spPr>
          <a:xfrm>
            <a:off x="4387100" y="3966725"/>
            <a:ext cx="43716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nsolas"/>
                <a:ea typeface="Consolas"/>
                <a:cs typeface="Consolas"/>
                <a:sym typeface="Consolas"/>
              </a:rPr>
              <a:t>p.innerHTML = </a:t>
            </a:r>
            <a:r>
              <a:rPr lang="en" sz="2400">
                <a:solidFill>
                  <a:srgbClr val="45818E"/>
                </a:solidFill>
                <a:latin typeface="Consolas"/>
                <a:ea typeface="Consolas"/>
                <a:cs typeface="Consolas"/>
                <a:sym typeface="Consolas"/>
              </a:rPr>
              <a:t>"goodbye"</a:t>
            </a:r>
            <a:r>
              <a:rPr lang="en" sz="2400">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112" name="Google Shape;112;p16"/>
          <p:cNvSpPr txBox="1"/>
          <p:nvPr/>
        </p:nvSpPr>
        <p:spPr>
          <a:xfrm>
            <a:off x="475975" y="4378750"/>
            <a:ext cx="3421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(also images, video, WebAssembly, ...)</a:t>
            </a:r>
            <a:endParaRPr i="1">
              <a:latin typeface="Droid Serif"/>
              <a:ea typeface="Droid Serif"/>
              <a:cs typeface="Droid Serif"/>
              <a:sym typeface="Droid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52"/>
          <p:cNvSpPr/>
          <p:nvPr/>
        </p:nvSpPr>
        <p:spPr>
          <a:xfrm>
            <a:off x="6238338" y="1795775"/>
            <a:ext cx="457218" cy="381024"/>
          </a:xfrm>
          <a:prstGeom prst="irregularSeal2">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atest" id="925" name="Google Shape;925;p52"/>
          <p:cNvPicPr preferRelativeResize="0"/>
          <p:nvPr/>
        </p:nvPicPr>
        <p:blipFill>
          <a:blip r:embed="rId3">
            <a:alphaModFix/>
          </a:blip>
          <a:stretch>
            <a:fillRect/>
          </a:stretch>
        </p:blipFill>
        <p:spPr>
          <a:xfrm>
            <a:off x="685800" y="2438401"/>
            <a:ext cx="1041634" cy="685799"/>
          </a:xfrm>
          <a:prstGeom prst="rect">
            <a:avLst/>
          </a:prstGeom>
          <a:noFill/>
          <a:ln>
            <a:noFill/>
          </a:ln>
        </p:spPr>
      </p:pic>
      <p:sp>
        <p:nvSpPr>
          <p:cNvPr id="926" name="Google Shape;926;p5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jank</a:t>
            </a:r>
            <a:endParaRPr b="1" sz="3600">
              <a:solidFill>
                <a:srgbClr val="434343"/>
              </a:solidFill>
              <a:latin typeface="Droid Sans"/>
              <a:ea typeface="Droid Sans"/>
              <a:cs typeface="Droid Sans"/>
              <a:sym typeface="Droid Sans"/>
            </a:endParaRPr>
          </a:p>
        </p:txBody>
      </p:sp>
      <p:sp>
        <p:nvSpPr>
          <p:cNvPr id="928" name="Google Shape;928;p52"/>
          <p:cNvSpPr txBox="1"/>
          <p:nvPr/>
        </p:nvSpPr>
        <p:spPr>
          <a:xfrm>
            <a:off x="609600" y="1143000"/>
            <a:ext cx="70104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 and anything on the </a:t>
            </a:r>
            <a:r>
              <a:rPr b="1" i="1" lang="en" sz="1800">
                <a:latin typeface="Droid Serif"/>
                <a:ea typeface="Droid Serif"/>
                <a:cs typeface="Droid Serif"/>
                <a:sym typeface="Droid Serif"/>
              </a:rPr>
              <a:t>main thread</a:t>
            </a:r>
            <a:r>
              <a:rPr i="1" lang="en" sz="1800">
                <a:latin typeface="Droid Serif"/>
                <a:ea typeface="Droid Serif"/>
                <a:cs typeface="Droid Serif"/>
                <a:sym typeface="Droid Serif"/>
              </a:rPr>
              <a:t> competes with JavaScript.</a:t>
            </a:r>
            <a:endParaRPr i="1" sz="1800">
              <a:latin typeface="Droid Serif"/>
              <a:ea typeface="Droid Serif"/>
              <a:cs typeface="Droid Serif"/>
              <a:sym typeface="Droid Serif"/>
            </a:endParaRPr>
          </a:p>
        </p:txBody>
      </p:sp>
      <p:sp>
        <p:nvSpPr>
          <p:cNvPr id="929" name="Google Shape;929;p52"/>
          <p:cNvSpPr txBox="1"/>
          <p:nvPr/>
        </p:nvSpPr>
        <p:spPr>
          <a:xfrm>
            <a:off x="2286000" y="3581400"/>
            <a:ext cx="4429500" cy="10668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mineSomeBitcoins();</a:t>
            </a:r>
            <a:r>
              <a:rPr lang="en" sz="1800">
                <a:solidFill>
                  <a:srgbClr val="38761D"/>
                </a:solidFill>
                <a:latin typeface="Consolas"/>
                <a:ea typeface="Consolas"/>
                <a:cs typeface="Consolas"/>
                <a:sym typeface="Consolas"/>
              </a:rPr>
              <a:t> // why not?</a:t>
            </a:r>
            <a:endParaRPr sz="1800">
              <a:solidFill>
                <a:srgbClr val="38761D"/>
              </a:solidFill>
              <a:latin typeface="Consolas"/>
              <a:ea typeface="Consolas"/>
              <a:cs typeface="Consolas"/>
              <a:sym typeface="Consolas"/>
            </a:endParaRPr>
          </a:p>
          <a:p>
            <a:pPr indent="0" lvl="0" marL="0" rtl="0" algn="l">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p:txBody>
      </p:sp>
      <p:pic>
        <p:nvPicPr>
          <p:cNvPr descr="flat,800x800,075,t.jpg" id="930" name="Google Shape;930;p52"/>
          <p:cNvPicPr preferRelativeResize="0"/>
          <p:nvPr/>
        </p:nvPicPr>
        <p:blipFill>
          <a:blip r:embed="rId4">
            <a:alphaModFix/>
          </a:blip>
          <a:stretch>
            <a:fillRect/>
          </a:stretch>
        </p:blipFill>
        <p:spPr>
          <a:xfrm>
            <a:off x="2116800" y="1905000"/>
            <a:ext cx="381000" cy="401112"/>
          </a:xfrm>
          <a:prstGeom prst="rect">
            <a:avLst/>
          </a:prstGeom>
          <a:noFill/>
          <a:ln cap="flat" cmpd="sng" w="9525">
            <a:solidFill>
              <a:srgbClr val="000000"/>
            </a:solidFill>
            <a:prstDash val="solid"/>
            <a:round/>
            <a:headEnd len="sm" w="sm" type="none"/>
            <a:tailEnd len="sm" w="sm" type="none"/>
          </a:ln>
        </p:spPr>
      </p:pic>
      <p:cxnSp>
        <p:nvCxnSpPr>
          <p:cNvPr id="931" name="Google Shape;931;p52"/>
          <p:cNvCxnSpPr/>
          <p:nvPr/>
        </p:nvCxnSpPr>
        <p:spPr>
          <a:xfrm>
            <a:off x="1828800" y="3200400"/>
            <a:ext cx="5562600" cy="0"/>
          </a:xfrm>
          <a:prstGeom prst="straightConnector1">
            <a:avLst/>
          </a:prstGeom>
          <a:noFill/>
          <a:ln cap="flat" cmpd="sng" w="28575">
            <a:solidFill>
              <a:schemeClr val="dk2"/>
            </a:solidFill>
            <a:prstDash val="solid"/>
            <a:round/>
            <a:headEnd len="med" w="med" type="none"/>
            <a:tailEnd len="med" w="med" type="triangle"/>
          </a:ln>
        </p:spPr>
      </p:cxnSp>
      <p:sp>
        <p:nvSpPr>
          <p:cNvPr id="932" name="Google Shape;932;p52"/>
          <p:cNvSpPr txBox="1"/>
          <p:nvPr/>
        </p:nvSpPr>
        <p:spPr>
          <a:xfrm>
            <a:off x="7467600" y="297180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time</a:t>
            </a:r>
            <a:endParaRPr b="1" i="1">
              <a:latin typeface="Droid Serif"/>
              <a:ea typeface="Droid Serif"/>
              <a:cs typeface="Droid Serif"/>
              <a:sym typeface="Droid Serif"/>
            </a:endParaRPr>
          </a:p>
        </p:txBody>
      </p:sp>
      <p:sp>
        <p:nvSpPr>
          <p:cNvPr id="933" name="Google Shape;933;p52"/>
          <p:cNvSpPr/>
          <p:nvPr/>
        </p:nvSpPr>
        <p:spPr>
          <a:xfrm>
            <a:off x="1812000"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4" name="Google Shape;934;p52"/>
          <p:cNvCxnSpPr/>
          <p:nvPr/>
        </p:nvCxnSpPr>
        <p:spPr>
          <a:xfrm rot="10800000">
            <a:off x="2116800" y="23079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935" name="Google Shape;935;p52"/>
          <p:cNvPicPr preferRelativeResize="0"/>
          <p:nvPr/>
        </p:nvPicPr>
        <p:blipFill>
          <a:blip r:embed="rId4">
            <a:alphaModFix/>
          </a:blip>
          <a:stretch>
            <a:fillRect/>
          </a:stretch>
        </p:blipFill>
        <p:spPr>
          <a:xfrm rot="5400000">
            <a:off x="2650200" y="1905000"/>
            <a:ext cx="381000" cy="401112"/>
          </a:xfrm>
          <a:prstGeom prst="rect">
            <a:avLst/>
          </a:prstGeom>
          <a:noFill/>
          <a:ln cap="flat" cmpd="sng" w="9525">
            <a:solidFill>
              <a:srgbClr val="000000"/>
            </a:solidFill>
            <a:prstDash val="solid"/>
            <a:round/>
            <a:headEnd len="sm" w="sm" type="none"/>
            <a:tailEnd len="sm" w="sm" type="none"/>
          </a:ln>
        </p:spPr>
      </p:pic>
      <p:sp>
        <p:nvSpPr>
          <p:cNvPr id="936" name="Google Shape;936;p52"/>
          <p:cNvSpPr/>
          <p:nvPr/>
        </p:nvSpPr>
        <p:spPr>
          <a:xfrm>
            <a:off x="2345400"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7" name="Google Shape;937;p52"/>
          <p:cNvCxnSpPr/>
          <p:nvPr/>
        </p:nvCxnSpPr>
        <p:spPr>
          <a:xfrm rot="10800000">
            <a:off x="2650200" y="2307900"/>
            <a:ext cx="0" cy="435300"/>
          </a:xfrm>
          <a:prstGeom prst="straightConnector1">
            <a:avLst/>
          </a:prstGeom>
          <a:noFill/>
          <a:ln cap="flat" cmpd="sng" w="19050">
            <a:solidFill>
              <a:schemeClr val="dk2"/>
            </a:solidFill>
            <a:prstDash val="solid"/>
            <a:round/>
            <a:headEnd len="med" w="med" type="none"/>
            <a:tailEnd len="med" w="med" type="triangle"/>
          </a:ln>
        </p:spPr>
      </p:cxnSp>
      <p:pic>
        <p:nvPicPr>
          <p:cNvPr descr="flat,800x800,075,t.jpg" id="938" name="Google Shape;938;p52"/>
          <p:cNvPicPr preferRelativeResize="0"/>
          <p:nvPr/>
        </p:nvPicPr>
        <p:blipFill>
          <a:blip r:embed="rId4">
            <a:alphaModFix/>
          </a:blip>
          <a:stretch>
            <a:fillRect/>
          </a:stretch>
        </p:blipFill>
        <p:spPr>
          <a:xfrm rot="-5400000">
            <a:off x="6619344" y="1905000"/>
            <a:ext cx="381000" cy="401112"/>
          </a:xfrm>
          <a:prstGeom prst="rect">
            <a:avLst/>
          </a:prstGeom>
          <a:noFill/>
          <a:ln cap="flat" cmpd="sng" w="9525">
            <a:solidFill>
              <a:srgbClr val="000000"/>
            </a:solidFill>
            <a:prstDash val="solid"/>
            <a:round/>
            <a:headEnd len="sm" w="sm" type="none"/>
            <a:tailEnd len="sm" w="sm" type="none"/>
          </a:ln>
        </p:spPr>
      </p:pic>
      <p:sp>
        <p:nvSpPr>
          <p:cNvPr id="939" name="Google Shape;939;p52"/>
          <p:cNvSpPr/>
          <p:nvPr/>
        </p:nvSpPr>
        <p:spPr>
          <a:xfrm>
            <a:off x="6314544" y="2743200"/>
            <a:ext cx="304800" cy="152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 name="Google Shape;940;p52"/>
          <p:cNvCxnSpPr/>
          <p:nvPr/>
        </p:nvCxnSpPr>
        <p:spPr>
          <a:xfrm rot="10800000">
            <a:off x="6619344" y="2307900"/>
            <a:ext cx="0" cy="435300"/>
          </a:xfrm>
          <a:prstGeom prst="straightConnector1">
            <a:avLst/>
          </a:prstGeom>
          <a:noFill/>
          <a:ln cap="flat" cmpd="sng" w="19050">
            <a:solidFill>
              <a:schemeClr val="dk2"/>
            </a:solidFill>
            <a:prstDash val="solid"/>
            <a:round/>
            <a:headEnd len="med" w="med" type="none"/>
            <a:tailEnd len="med" w="med" type="triangle"/>
          </a:ln>
        </p:spPr>
      </p:cxnSp>
      <p:sp>
        <p:nvSpPr>
          <p:cNvPr id="941" name="Google Shape;941;p52"/>
          <p:cNvSpPr/>
          <p:nvPr/>
        </p:nvSpPr>
        <p:spPr>
          <a:xfrm>
            <a:off x="2743200" y="2743200"/>
            <a:ext cx="3505200" cy="1524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2" name="Google Shape;942;p52"/>
          <p:cNvCxnSpPr/>
          <p:nvPr/>
        </p:nvCxnSpPr>
        <p:spPr>
          <a:xfrm rot="10800000">
            <a:off x="4119625" y="2950700"/>
            <a:ext cx="0" cy="1007700"/>
          </a:xfrm>
          <a:prstGeom prst="straightConnector1">
            <a:avLst/>
          </a:prstGeom>
          <a:noFill/>
          <a:ln cap="flat" cmpd="sng" w="19050">
            <a:solidFill>
              <a:schemeClr val="dk2"/>
            </a:solidFill>
            <a:prstDash val="solid"/>
            <a:round/>
            <a:headEnd len="med" w="med" type="none"/>
            <a:tailEnd len="med" w="med" type="triangle"/>
          </a:ln>
        </p:spPr>
      </p:cxnSp>
      <p:sp>
        <p:nvSpPr>
          <p:cNvPr id="943" name="Google Shape;943;p52"/>
          <p:cNvSpPr txBox="1"/>
          <p:nvPr/>
        </p:nvSpPr>
        <p:spPr>
          <a:xfrm rot="-1353">
            <a:off x="704694" y="253316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p5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enter: </a:t>
            </a:r>
            <a:r>
              <a:rPr b="1" lang="en" sz="3600">
                <a:solidFill>
                  <a:srgbClr val="434343"/>
                </a:solidFill>
                <a:latin typeface="Droid Sans"/>
                <a:ea typeface="Droid Sans"/>
                <a:cs typeface="Droid Sans"/>
                <a:sym typeface="Droid Sans"/>
              </a:rPr>
              <a:t>compositing</a:t>
            </a:r>
            <a:endParaRPr b="1" sz="3600">
              <a:solidFill>
                <a:srgbClr val="434343"/>
              </a:solidFill>
              <a:latin typeface="Droid Sans"/>
              <a:ea typeface="Droid Sans"/>
              <a:cs typeface="Droid Sans"/>
              <a:sym typeface="Droid Sans"/>
            </a:endParaRPr>
          </a:p>
        </p:txBody>
      </p:sp>
      <p:sp>
        <p:nvSpPr>
          <p:cNvPr id="950" name="Google Shape;950;p53"/>
          <p:cNvSpPr txBox="1"/>
          <p:nvPr/>
        </p:nvSpPr>
        <p:spPr>
          <a:xfrm>
            <a:off x="442575" y="1226125"/>
            <a:ext cx="4308300" cy="139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Decompose the page into </a:t>
            </a:r>
            <a:r>
              <a:rPr b="1" i="1" lang="en" sz="1800">
                <a:latin typeface="Droid Serif"/>
                <a:ea typeface="Droid Serif"/>
                <a:cs typeface="Droid Serif"/>
                <a:sym typeface="Droid Serif"/>
              </a:rPr>
              <a:t>layers</a:t>
            </a:r>
            <a:r>
              <a:rPr i="1" lang="en" sz="1800">
                <a:latin typeface="Droid Serif"/>
                <a:ea typeface="Droid Serif"/>
                <a:cs typeface="Droid Serif"/>
                <a:sym typeface="Droid Serif"/>
              </a:rPr>
              <a:t>.</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b="1" i="1" lang="en" sz="1800">
                <a:latin typeface="Droid Serif"/>
                <a:ea typeface="Droid Serif"/>
                <a:cs typeface="Droid Serif"/>
                <a:sym typeface="Droid Serif"/>
              </a:rPr>
              <a:t>Composite</a:t>
            </a:r>
            <a:r>
              <a:rPr i="1" lang="en" sz="1800">
                <a:latin typeface="Droid Serif"/>
                <a:ea typeface="Droid Serif"/>
                <a:cs typeface="Droid Serif"/>
                <a:sym typeface="Droid Serif"/>
              </a:rPr>
              <a:t> the layers</a:t>
            </a:r>
            <a:br>
              <a:rPr i="1" lang="en" sz="1800">
                <a:latin typeface="Droid Serif"/>
                <a:ea typeface="Droid Serif"/>
                <a:cs typeface="Droid Serif"/>
                <a:sym typeface="Droid Serif"/>
              </a:rPr>
            </a:br>
            <a:r>
              <a:rPr i="1" lang="en" sz="1800">
                <a:latin typeface="Droid Serif"/>
                <a:ea typeface="Droid Serif"/>
                <a:cs typeface="Droid Serif"/>
                <a:sym typeface="Droid Serif"/>
              </a:rPr>
              <a:t>on another thread.</a:t>
            </a:r>
            <a:endParaRPr i="1" sz="1800">
              <a:latin typeface="Droid Serif"/>
              <a:ea typeface="Droid Serif"/>
              <a:cs typeface="Droid Serif"/>
              <a:sym typeface="Droid Serif"/>
            </a:endParaRPr>
          </a:p>
        </p:txBody>
      </p:sp>
      <p:pic>
        <p:nvPicPr>
          <p:cNvPr descr="Screen Shot 2017-10-15 at 7.21.16 PM.png" id="951" name="Google Shape;951;p53"/>
          <p:cNvPicPr preferRelativeResize="0"/>
          <p:nvPr/>
        </p:nvPicPr>
        <p:blipFill>
          <a:blip r:embed="rId3">
            <a:alphaModFix/>
          </a:blip>
          <a:stretch>
            <a:fillRect/>
          </a:stretch>
        </p:blipFill>
        <p:spPr>
          <a:xfrm>
            <a:off x="4840575" y="1171950"/>
            <a:ext cx="3713065" cy="2857500"/>
          </a:xfrm>
          <a:prstGeom prst="rect">
            <a:avLst/>
          </a:prstGeom>
          <a:noFill/>
          <a:ln>
            <a:noFill/>
          </a:ln>
        </p:spPr>
      </p:pic>
      <p:sp>
        <p:nvSpPr>
          <p:cNvPr id="952" name="Google Shape;952;p53"/>
          <p:cNvSpPr txBox="1"/>
          <p:nvPr/>
        </p:nvSpPr>
        <p:spPr>
          <a:xfrm rot="3622769">
            <a:off x="6887439" y="2004137"/>
            <a:ext cx="2262808" cy="598828"/>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layers in</a:t>
            </a:r>
            <a:r>
              <a:rPr i="1" lang="en">
                <a:latin typeface="Droid Serif"/>
                <a:ea typeface="Droid Serif"/>
                <a:cs typeface="Droid Serif"/>
                <a:sym typeface="Droid Serif"/>
              </a:rPr>
              <a:t> Developer Tools</a:t>
            </a:r>
            <a:endParaRPr i="1">
              <a:latin typeface="Droid Serif"/>
              <a:ea typeface="Droid Serif"/>
              <a:cs typeface="Droid Serif"/>
              <a:sym typeface="Droid Serif"/>
            </a:endParaRPr>
          </a:p>
        </p:txBody>
      </p:sp>
      <p:pic>
        <p:nvPicPr>
          <p:cNvPr descr="latest" id="953" name="Google Shape;953;p53"/>
          <p:cNvPicPr preferRelativeResize="0"/>
          <p:nvPr/>
        </p:nvPicPr>
        <p:blipFill>
          <a:blip r:embed="rId4">
            <a:alphaModFix/>
          </a:blip>
          <a:stretch>
            <a:fillRect/>
          </a:stretch>
        </p:blipFill>
        <p:spPr>
          <a:xfrm>
            <a:off x="547475" y="2842751"/>
            <a:ext cx="1041634" cy="685799"/>
          </a:xfrm>
          <a:prstGeom prst="rect">
            <a:avLst/>
          </a:prstGeom>
          <a:noFill/>
          <a:ln>
            <a:noFill/>
          </a:ln>
        </p:spPr>
      </p:pic>
      <p:sp>
        <p:nvSpPr>
          <p:cNvPr id="954" name="Google Shape;954;p53"/>
          <p:cNvSpPr txBox="1"/>
          <p:nvPr/>
        </p:nvSpPr>
        <p:spPr>
          <a:xfrm rot="-1353">
            <a:off x="566369" y="2937510"/>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955" name="Google Shape;955;p53"/>
          <p:cNvPicPr preferRelativeResize="0"/>
          <p:nvPr/>
        </p:nvPicPr>
        <p:blipFill>
          <a:blip r:embed="rId4">
            <a:alphaModFix/>
          </a:blip>
          <a:stretch>
            <a:fillRect/>
          </a:stretch>
        </p:blipFill>
        <p:spPr>
          <a:xfrm>
            <a:off x="547475" y="3782426"/>
            <a:ext cx="1041634" cy="685799"/>
          </a:xfrm>
          <a:prstGeom prst="rect">
            <a:avLst/>
          </a:prstGeom>
          <a:noFill/>
          <a:ln>
            <a:noFill/>
          </a:ln>
        </p:spPr>
      </p:pic>
      <p:sp>
        <p:nvSpPr>
          <p:cNvPr id="956" name="Google Shape;956;p53"/>
          <p:cNvSpPr txBox="1"/>
          <p:nvPr/>
        </p:nvSpPr>
        <p:spPr>
          <a:xfrm rot="-1353">
            <a:off x="500075" y="3877301"/>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957" name="Google Shape;957;p53"/>
          <p:cNvCxnSpPr/>
          <p:nvPr/>
        </p:nvCxnSpPr>
        <p:spPr>
          <a:xfrm>
            <a:off x="1589100" y="3409375"/>
            <a:ext cx="2629800" cy="0"/>
          </a:xfrm>
          <a:prstGeom prst="straightConnector1">
            <a:avLst/>
          </a:prstGeom>
          <a:noFill/>
          <a:ln cap="flat" cmpd="sng" w="28575">
            <a:solidFill>
              <a:schemeClr val="dk2"/>
            </a:solidFill>
            <a:prstDash val="solid"/>
            <a:round/>
            <a:headEnd len="med" w="med" type="none"/>
            <a:tailEnd len="med" w="med" type="triangle"/>
          </a:ln>
        </p:spPr>
      </p:cxnSp>
      <p:cxnSp>
        <p:nvCxnSpPr>
          <p:cNvPr id="958" name="Google Shape;958;p53"/>
          <p:cNvCxnSpPr/>
          <p:nvPr/>
        </p:nvCxnSpPr>
        <p:spPr>
          <a:xfrm flipH="1" rot="10800000">
            <a:off x="1566375" y="4369925"/>
            <a:ext cx="3184500" cy="900"/>
          </a:xfrm>
          <a:prstGeom prst="straightConnector1">
            <a:avLst/>
          </a:prstGeom>
          <a:noFill/>
          <a:ln cap="flat" cmpd="sng" w="28575">
            <a:solidFill>
              <a:schemeClr val="dk2"/>
            </a:solidFill>
            <a:prstDash val="solid"/>
            <a:round/>
            <a:headEnd len="med" w="med" type="none"/>
            <a:tailEnd len="med" w="med" type="triangle"/>
          </a:ln>
        </p:spPr>
      </p:cxnSp>
      <p:sp>
        <p:nvSpPr>
          <p:cNvPr id="959" name="Google Shape;959;p53"/>
          <p:cNvSpPr txBox="1"/>
          <p:nvPr/>
        </p:nvSpPr>
        <p:spPr>
          <a:xfrm>
            <a:off x="1589100" y="2937350"/>
            <a:ext cx="1276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build layers</a:t>
            </a:r>
            <a:endParaRPr b="1">
              <a:solidFill>
                <a:srgbClr val="0000FF"/>
              </a:solidFill>
              <a:latin typeface="Droid Sans"/>
              <a:ea typeface="Droid Sans"/>
              <a:cs typeface="Droid Sans"/>
              <a:sym typeface="Droid Sans"/>
            </a:endParaRPr>
          </a:p>
        </p:txBody>
      </p:sp>
      <p:sp>
        <p:nvSpPr>
          <p:cNvPr id="960" name="Google Shape;960;p53"/>
          <p:cNvSpPr txBox="1"/>
          <p:nvPr/>
        </p:nvSpPr>
        <p:spPr>
          <a:xfrm>
            <a:off x="3190638" y="3850375"/>
            <a:ext cx="12195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 layers</a:t>
            </a:r>
            <a:endParaRPr b="1">
              <a:solidFill>
                <a:srgbClr val="0000FF"/>
              </a:solidFill>
              <a:latin typeface="Droid Sans"/>
              <a:ea typeface="Droid Sans"/>
              <a:cs typeface="Droid Sans"/>
              <a:sym typeface="Droid Sans"/>
            </a:endParaRPr>
          </a:p>
        </p:txBody>
      </p:sp>
      <p:cxnSp>
        <p:nvCxnSpPr>
          <p:cNvPr id="961" name="Google Shape;961;p53"/>
          <p:cNvCxnSpPr/>
          <p:nvPr/>
        </p:nvCxnSpPr>
        <p:spPr>
          <a:xfrm>
            <a:off x="3051325" y="3135925"/>
            <a:ext cx="0" cy="831900"/>
          </a:xfrm>
          <a:prstGeom prst="straightConnector1">
            <a:avLst/>
          </a:prstGeom>
          <a:noFill/>
          <a:ln cap="flat" cmpd="sng" w="28575">
            <a:solidFill>
              <a:srgbClr val="FF00FF"/>
            </a:solidFill>
            <a:prstDash val="dash"/>
            <a:round/>
            <a:headEnd len="med" w="med" type="diamond"/>
            <a:tailEnd len="med" w="med" type="triangle"/>
          </a:ln>
        </p:spPr>
      </p:cxnSp>
      <p:sp>
        <p:nvSpPr>
          <p:cNvPr id="962" name="Google Shape;962;p53"/>
          <p:cNvSpPr txBox="1"/>
          <p:nvPr/>
        </p:nvSpPr>
        <p:spPr>
          <a:xfrm>
            <a:off x="2059988" y="3669188"/>
            <a:ext cx="949200" cy="44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solidFill>
                  <a:srgbClr val="FF00FF"/>
                </a:solidFill>
                <a:latin typeface="Droid Serif"/>
                <a:ea typeface="Droid Serif"/>
                <a:cs typeface="Droid Serif"/>
                <a:sym typeface="Droid Serif"/>
              </a:rPr>
              <a:t>commit</a:t>
            </a:r>
            <a:endParaRPr b="1" i="1">
              <a:solidFill>
                <a:srgbClr val="FF00FF"/>
              </a:solidFill>
              <a:latin typeface="Droid Serif"/>
              <a:ea typeface="Droid Serif"/>
              <a:cs typeface="Droid Serif"/>
              <a:sym typeface="Droid Serif"/>
            </a:endParaRPr>
          </a:p>
        </p:txBody>
      </p:sp>
      <p:sp>
        <p:nvSpPr>
          <p:cNvPr id="963" name="Google Shape;963;p53"/>
          <p:cNvSpPr txBox="1"/>
          <p:nvPr/>
        </p:nvSpPr>
        <p:spPr>
          <a:xfrm rot="-1727">
            <a:off x="5116450" y="4294510"/>
            <a:ext cx="3582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38761D"/>
                </a:solidFill>
                <a:latin typeface="Droid Serif"/>
                <a:ea typeface="Droid Serif"/>
                <a:cs typeface="Droid Serif"/>
                <a:sym typeface="Droid Serif"/>
              </a:rPr>
              <a:t>* </a:t>
            </a:r>
            <a:r>
              <a:rPr i="1" lang="en">
                <a:solidFill>
                  <a:srgbClr val="38761D"/>
                </a:solidFill>
                <a:latin typeface="Droid Serif"/>
                <a:ea typeface="Droid Serif"/>
                <a:cs typeface="Droid Serif"/>
                <a:sym typeface="Droid Serif"/>
              </a:rPr>
              <a:t>("impl" = compositor thread) </a:t>
            </a:r>
            <a:r>
              <a:rPr lang="en">
                <a:solidFill>
                  <a:srgbClr val="38761D"/>
                </a:solidFill>
                <a:latin typeface="Droid Serif"/>
                <a:ea typeface="Droid Serif"/>
                <a:cs typeface="Droid Serif"/>
                <a:sym typeface="Droid Serif"/>
              </a:rPr>
              <a:t>¯\_(ツ)_/¯</a:t>
            </a:r>
            <a:endParaRPr>
              <a:solidFill>
                <a:srgbClr val="38761D"/>
              </a:solidFill>
              <a:latin typeface="Droid Serif"/>
              <a:ea typeface="Droid Serif"/>
              <a:cs typeface="Droid Serif"/>
              <a:sym typeface="Droid Serif"/>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5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compositing</a:t>
            </a:r>
            <a:endParaRPr b="1" sz="3600">
              <a:solidFill>
                <a:srgbClr val="434343"/>
              </a:solidFill>
              <a:latin typeface="Droid Sans"/>
              <a:ea typeface="Droid Sans"/>
              <a:cs typeface="Droid Sans"/>
              <a:sym typeface="Droid Sans"/>
            </a:endParaRPr>
          </a:p>
        </p:txBody>
      </p:sp>
      <p:sp>
        <p:nvSpPr>
          <p:cNvPr id="970" name="Google Shape;970;p54"/>
          <p:cNvSpPr txBox="1"/>
          <p:nvPr/>
        </p:nvSpPr>
        <p:spPr>
          <a:xfrm>
            <a:off x="460500" y="3097925"/>
            <a:ext cx="16806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Animation:</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a:t>
            </a:r>
            <a:r>
              <a:rPr i="1" lang="en" u="sng">
                <a:latin typeface="Droid Serif"/>
                <a:ea typeface="Droid Serif"/>
                <a:cs typeface="Droid Serif"/>
                <a:sym typeface="Droid Serif"/>
              </a:rPr>
              <a:t>moves</a:t>
            </a:r>
            <a:endParaRPr i="1" u="sng">
              <a:latin typeface="Droid Serif"/>
              <a:ea typeface="Droid Serif"/>
              <a:cs typeface="Droid Serif"/>
              <a:sym typeface="Droid Serif"/>
            </a:endParaRPr>
          </a:p>
        </p:txBody>
      </p:sp>
      <p:sp>
        <p:nvSpPr>
          <p:cNvPr id="971" name="Google Shape;971;p54"/>
          <p:cNvSpPr txBox="1"/>
          <p:nvPr/>
        </p:nvSpPr>
        <p:spPr>
          <a:xfrm>
            <a:off x="6705775" y="1226125"/>
            <a:ext cx="16806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Pinch Zoom</a:t>
            </a:r>
            <a:r>
              <a:rPr b="1" i="1" lang="en" sz="1800">
                <a:latin typeface="Droid Serif"/>
                <a:ea typeface="Droid Serif"/>
                <a:cs typeface="Droid Serif"/>
                <a:sym typeface="Droid Serif"/>
              </a:rPr>
              <a:t>:</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a:t>
            </a:r>
            <a:r>
              <a:rPr i="1" lang="en" u="sng">
                <a:latin typeface="Droid Serif"/>
                <a:ea typeface="Droid Serif"/>
                <a:cs typeface="Droid Serif"/>
                <a:sym typeface="Droid Serif"/>
              </a:rPr>
              <a:t>scales</a:t>
            </a:r>
            <a:endParaRPr i="1" u="sng">
              <a:latin typeface="Droid Serif"/>
              <a:ea typeface="Droid Serif"/>
              <a:cs typeface="Droid Serif"/>
              <a:sym typeface="Droid Serif"/>
            </a:endParaRPr>
          </a:p>
        </p:txBody>
      </p:sp>
      <p:pic>
        <p:nvPicPr>
          <p:cNvPr descr="doge.gif" id="972" name="Google Shape;972;p54"/>
          <p:cNvPicPr preferRelativeResize="0"/>
          <p:nvPr/>
        </p:nvPicPr>
        <p:blipFill>
          <a:blip r:embed="rId3">
            <a:alphaModFix/>
          </a:blip>
          <a:stretch>
            <a:fillRect/>
          </a:stretch>
        </p:blipFill>
        <p:spPr>
          <a:xfrm>
            <a:off x="460500" y="1285713"/>
            <a:ext cx="2095525" cy="1891425"/>
          </a:xfrm>
          <a:prstGeom prst="rect">
            <a:avLst/>
          </a:prstGeom>
          <a:noFill/>
          <a:ln>
            <a:noFill/>
          </a:ln>
        </p:spPr>
      </p:pic>
      <p:pic>
        <p:nvPicPr>
          <p:cNvPr descr="scrolling.gif" id="973" name="Google Shape;973;p54"/>
          <p:cNvPicPr preferRelativeResize="0"/>
          <p:nvPr/>
        </p:nvPicPr>
        <p:blipFill>
          <a:blip r:embed="rId4">
            <a:alphaModFix/>
          </a:blip>
          <a:stretch>
            <a:fillRect/>
          </a:stretch>
        </p:blipFill>
        <p:spPr>
          <a:xfrm>
            <a:off x="3874751" y="1063948"/>
            <a:ext cx="2095525" cy="3639951"/>
          </a:xfrm>
          <a:prstGeom prst="rect">
            <a:avLst/>
          </a:prstGeom>
          <a:noFill/>
          <a:ln>
            <a:noFill/>
          </a:ln>
        </p:spPr>
      </p:pic>
      <p:sp>
        <p:nvSpPr>
          <p:cNvPr id="974" name="Google Shape;974;p54"/>
          <p:cNvSpPr txBox="1"/>
          <p:nvPr/>
        </p:nvSpPr>
        <p:spPr>
          <a:xfrm>
            <a:off x="2556025" y="3838100"/>
            <a:ext cx="1774500" cy="8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Droid Serif"/>
                <a:ea typeface="Droid Serif"/>
                <a:cs typeface="Droid Serif"/>
                <a:sym typeface="Droid Serif"/>
              </a:rPr>
              <a:t>Scrolling</a:t>
            </a:r>
            <a:r>
              <a:rPr b="1" i="1" lang="en" sz="1800">
                <a:latin typeface="Droid Serif"/>
                <a:ea typeface="Droid Serif"/>
                <a:cs typeface="Droid Serif"/>
                <a:sym typeface="Droid Serif"/>
              </a:rPr>
              <a:t>:</a:t>
            </a:r>
            <a:endParaRPr b="1" i="1" sz="1800">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a layer moves; another </a:t>
            </a:r>
            <a:r>
              <a:rPr i="1" lang="en" u="sng">
                <a:latin typeface="Droid Serif"/>
                <a:ea typeface="Droid Serif"/>
                <a:cs typeface="Droid Serif"/>
                <a:sym typeface="Droid Serif"/>
              </a:rPr>
              <a:t>clips</a:t>
            </a:r>
            <a:endParaRPr i="1" u="sng">
              <a:latin typeface="Droid Serif"/>
              <a:ea typeface="Droid Serif"/>
              <a:cs typeface="Droid Serif"/>
              <a:sym typeface="Droid Serif"/>
            </a:endParaRPr>
          </a:p>
        </p:txBody>
      </p:sp>
      <p:pic>
        <p:nvPicPr>
          <p:cNvPr descr="zoom.gif" id="975" name="Google Shape;975;p54"/>
          <p:cNvPicPr preferRelativeResize="0"/>
          <p:nvPr/>
        </p:nvPicPr>
        <p:blipFill>
          <a:blip r:embed="rId5">
            <a:alphaModFix/>
          </a:blip>
          <a:stretch>
            <a:fillRect/>
          </a:stretch>
        </p:blipFill>
        <p:spPr>
          <a:xfrm>
            <a:off x="6764399" y="1961350"/>
            <a:ext cx="1579076" cy="2778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5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compositing</a:t>
            </a:r>
            <a:endParaRPr b="1" sz="3600">
              <a:solidFill>
                <a:srgbClr val="434343"/>
              </a:solidFill>
              <a:latin typeface="Droid Sans"/>
              <a:ea typeface="Droid Sans"/>
              <a:cs typeface="Droid Sans"/>
              <a:sym typeface="Droid Sans"/>
            </a:endParaRPr>
          </a:p>
        </p:txBody>
      </p:sp>
      <p:sp>
        <p:nvSpPr>
          <p:cNvPr id="982" name="Google Shape;982;p55"/>
          <p:cNvSpPr txBox="1"/>
          <p:nvPr/>
        </p:nvSpPr>
        <p:spPr>
          <a:xfrm>
            <a:off x="5811000" y="3851000"/>
            <a:ext cx="31656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The compositor thread</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can handle </a:t>
            </a:r>
            <a:r>
              <a:rPr b="1" i="1" lang="en" sz="1800">
                <a:latin typeface="Droid Serif"/>
                <a:ea typeface="Droid Serif"/>
                <a:cs typeface="Droid Serif"/>
                <a:sym typeface="Droid Serif"/>
              </a:rPr>
              <a:t>input</a:t>
            </a:r>
            <a:r>
              <a:rPr i="1" lang="en" sz="1800">
                <a:latin typeface="Droid Serif"/>
                <a:ea typeface="Droid Serif"/>
                <a:cs typeface="Droid Serif"/>
                <a:sym typeface="Droid Serif"/>
              </a:rPr>
              <a:t> events.</a:t>
            </a:r>
            <a:endParaRPr i="1" sz="1800">
              <a:latin typeface="Droid Serif"/>
              <a:ea typeface="Droid Serif"/>
              <a:cs typeface="Droid Serif"/>
              <a:sym typeface="Droid Serif"/>
            </a:endParaRPr>
          </a:p>
        </p:txBody>
      </p:sp>
      <p:pic>
        <p:nvPicPr>
          <p:cNvPr descr="latest" id="983" name="Google Shape;983;p55"/>
          <p:cNvPicPr preferRelativeResize="0"/>
          <p:nvPr/>
        </p:nvPicPr>
        <p:blipFill>
          <a:blip r:embed="rId3">
            <a:alphaModFix/>
          </a:blip>
          <a:stretch>
            <a:fillRect/>
          </a:stretch>
        </p:blipFill>
        <p:spPr>
          <a:xfrm>
            <a:off x="1127900" y="1472226"/>
            <a:ext cx="1041634" cy="685799"/>
          </a:xfrm>
          <a:prstGeom prst="rect">
            <a:avLst/>
          </a:prstGeom>
          <a:noFill/>
          <a:ln>
            <a:noFill/>
          </a:ln>
        </p:spPr>
      </p:pic>
      <p:sp>
        <p:nvSpPr>
          <p:cNvPr id="984" name="Google Shape;984;p55"/>
          <p:cNvSpPr txBox="1"/>
          <p:nvPr/>
        </p:nvSpPr>
        <p:spPr>
          <a:xfrm rot="-1353">
            <a:off x="1146794" y="1566985"/>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985" name="Google Shape;985;p55"/>
          <p:cNvPicPr preferRelativeResize="0"/>
          <p:nvPr/>
        </p:nvPicPr>
        <p:blipFill>
          <a:blip r:embed="rId3">
            <a:alphaModFix/>
          </a:blip>
          <a:stretch>
            <a:fillRect/>
          </a:stretch>
        </p:blipFill>
        <p:spPr>
          <a:xfrm>
            <a:off x="1127900" y="2411901"/>
            <a:ext cx="1041634" cy="685799"/>
          </a:xfrm>
          <a:prstGeom prst="rect">
            <a:avLst/>
          </a:prstGeom>
          <a:noFill/>
          <a:ln>
            <a:noFill/>
          </a:ln>
        </p:spPr>
      </p:pic>
      <p:sp>
        <p:nvSpPr>
          <p:cNvPr id="986" name="Google Shape;986;p55"/>
          <p:cNvSpPr txBox="1"/>
          <p:nvPr/>
        </p:nvSpPr>
        <p:spPr>
          <a:xfrm rot="-1569">
            <a:off x="1185075" y="2506734"/>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987" name="Google Shape;987;p55"/>
          <p:cNvCxnSpPr/>
          <p:nvPr/>
        </p:nvCxnSpPr>
        <p:spPr>
          <a:xfrm>
            <a:off x="2169525" y="2038850"/>
            <a:ext cx="3489900" cy="0"/>
          </a:xfrm>
          <a:prstGeom prst="straightConnector1">
            <a:avLst/>
          </a:prstGeom>
          <a:noFill/>
          <a:ln cap="flat" cmpd="sng" w="28575">
            <a:solidFill>
              <a:schemeClr val="dk2"/>
            </a:solidFill>
            <a:prstDash val="solid"/>
            <a:round/>
            <a:headEnd len="med" w="med" type="none"/>
            <a:tailEnd len="med" w="med" type="triangle"/>
          </a:ln>
        </p:spPr>
      </p:cxnSp>
      <p:cxnSp>
        <p:nvCxnSpPr>
          <p:cNvPr id="988" name="Google Shape;988;p55"/>
          <p:cNvCxnSpPr/>
          <p:nvPr/>
        </p:nvCxnSpPr>
        <p:spPr>
          <a:xfrm>
            <a:off x="2146800" y="3000300"/>
            <a:ext cx="3496500" cy="0"/>
          </a:xfrm>
          <a:prstGeom prst="straightConnector1">
            <a:avLst/>
          </a:prstGeom>
          <a:noFill/>
          <a:ln cap="flat" cmpd="sng" w="28575">
            <a:solidFill>
              <a:schemeClr val="dk2"/>
            </a:solidFill>
            <a:prstDash val="solid"/>
            <a:round/>
            <a:headEnd len="med" w="med" type="none"/>
            <a:tailEnd len="med" w="med" type="triangle"/>
          </a:ln>
        </p:spPr>
      </p:cxnSp>
      <p:sp>
        <p:nvSpPr>
          <p:cNvPr id="989" name="Google Shape;989;p55"/>
          <p:cNvSpPr txBox="1"/>
          <p:nvPr/>
        </p:nvSpPr>
        <p:spPr>
          <a:xfrm>
            <a:off x="307774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990" name="Google Shape;990;p55"/>
          <p:cNvSpPr txBox="1"/>
          <p:nvPr/>
        </p:nvSpPr>
        <p:spPr>
          <a:xfrm>
            <a:off x="385089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991" name="Google Shape;991;p55"/>
          <p:cNvSpPr txBox="1"/>
          <p:nvPr/>
        </p:nvSpPr>
        <p:spPr>
          <a:xfrm>
            <a:off x="4624045" y="2479925"/>
            <a:ext cx="7113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992" name="Google Shape;992;p55"/>
          <p:cNvSpPr/>
          <p:nvPr/>
        </p:nvSpPr>
        <p:spPr>
          <a:xfrm>
            <a:off x="2335950" y="1591125"/>
            <a:ext cx="3165600" cy="2790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Droid Sans"/>
                <a:ea typeface="Droid Sans"/>
                <a:cs typeface="Droid Sans"/>
                <a:sym typeface="Droid Sans"/>
              </a:rPr>
              <a:t>busy</a:t>
            </a:r>
            <a:endParaRPr i="1">
              <a:latin typeface="Droid Sans"/>
              <a:ea typeface="Droid Sans"/>
              <a:cs typeface="Droid Sans"/>
              <a:sym typeface="Droid Sans"/>
            </a:endParaRPr>
          </a:p>
        </p:txBody>
      </p:sp>
      <p:pic>
        <p:nvPicPr>
          <p:cNvPr descr="vertical_scroll.png" id="993" name="Google Shape;993;p55"/>
          <p:cNvPicPr preferRelativeResize="0"/>
          <p:nvPr/>
        </p:nvPicPr>
        <p:blipFill>
          <a:blip r:embed="rId4">
            <a:alphaModFix/>
          </a:blip>
          <a:stretch>
            <a:fillRect/>
          </a:stretch>
        </p:blipFill>
        <p:spPr>
          <a:xfrm>
            <a:off x="2513325" y="3898000"/>
            <a:ext cx="761999" cy="762001"/>
          </a:xfrm>
          <a:prstGeom prst="rect">
            <a:avLst/>
          </a:prstGeom>
          <a:noFill/>
          <a:ln>
            <a:noFill/>
          </a:ln>
        </p:spPr>
      </p:pic>
      <p:pic>
        <p:nvPicPr>
          <p:cNvPr descr="vertical_scroll.png" id="994" name="Google Shape;994;p55"/>
          <p:cNvPicPr preferRelativeResize="0"/>
          <p:nvPr/>
        </p:nvPicPr>
        <p:blipFill>
          <a:blip r:embed="rId4">
            <a:alphaModFix/>
          </a:blip>
          <a:stretch>
            <a:fillRect/>
          </a:stretch>
        </p:blipFill>
        <p:spPr>
          <a:xfrm>
            <a:off x="3353475" y="3898000"/>
            <a:ext cx="761999" cy="762001"/>
          </a:xfrm>
          <a:prstGeom prst="rect">
            <a:avLst/>
          </a:prstGeom>
          <a:noFill/>
          <a:ln>
            <a:noFill/>
          </a:ln>
        </p:spPr>
      </p:pic>
      <p:pic>
        <p:nvPicPr>
          <p:cNvPr descr="vertical_scroll.png" id="995" name="Google Shape;995;p55"/>
          <p:cNvPicPr preferRelativeResize="0"/>
          <p:nvPr/>
        </p:nvPicPr>
        <p:blipFill>
          <a:blip r:embed="rId4">
            <a:alphaModFix/>
          </a:blip>
          <a:stretch>
            <a:fillRect/>
          </a:stretch>
        </p:blipFill>
        <p:spPr>
          <a:xfrm>
            <a:off x="4115475" y="3898000"/>
            <a:ext cx="761999" cy="762001"/>
          </a:xfrm>
          <a:prstGeom prst="rect">
            <a:avLst/>
          </a:prstGeom>
          <a:noFill/>
          <a:ln>
            <a:noFill/>
          </a:ln>
        </p:spPr>
      </p:pic>
      <p:cxnSp>
        <p:nvCxnSpPr>
          <p:cNvPr id="996" name="Google Shape;996;p55"/>
          <p:cNvCxnSpPr>
            <a:stCxn id="995" idx="0"/>
          </p:cNvCxnSpPr>
          <p:nvPr/>
        </p:nvCxnSpPr>
        <p:spPr>
          <a:xfrm flipH="1" rot="10800000">
            <a:off x="4496475" y="3103900"/>
            <a:ext cx="114000" cy="794100"/>
          </a:xfrm>
          <a:prstGeom prst="straightConnector1">
            <a:avLst/>
          </a:prstGeom>
          <a:noFill/>
          <a:ln cap="flat" cmpd="sng" w="19050">
            <a:solidFill>
              <a:schemeClr val="dk2"/>
            </a:solidFill>
            <a:prstDash val="solid"/>
            <a:round/>
            <a:headEnd len="med" w="med" type="none"/>
            <a:tailEnd len="med" w="med" type="triangle"/>
          </a:ln>
        </p:spPr>
      </p:cxnSp>
      <p:sp>
        <p:nvSpPr>
          <p:cNvPr id="997" name="Google Shape;997;p55"/>
          <p:cNvSpPr txBox="1"/>
          <p:nvPr/>
        </p:nvSpPr>
        <p:spPr>
          <a:xfrm>
            <a:off x="898425" y="3961750"/>
            <a:ext cx="15729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input from</a:t>
            </a:r>
            <a:endParaRPr i="1">
              <a:latin typeface="Droid Serif"/>
              <a:ea typeface="Droid Serif"/>
              <a:cs typeface="Droid Serif"/>
              <a:sym typeface="Droid Serif"/>
            </a:endParaRPr>
          </a:p>
          <a:p>
            <a:pPr indent="0" lvl="0" marL="0" rtl="0" algn="r">
              <a:spcBef>
                <a:spcPts val="0"/>
              </a:spcBef>
              <a:spcAft>
                <a:spcPts val="0"/>
              </a:spcAft>
              <a:buNone/>
            </a:pPr>
            <a:r>
              <a:rPr i="1" lang="en">
                <a:latin typeface="Droid Serif"/>
                <a:ea typeface="Droid Serif"/>
                <a:cs typeface="Droid Serif"/>
                <a:sym typeface="Droid Serif"/>
              </a:rPr>
              <a:t>browser process</a:t>
            </a:r>
            <a:endParaRPr i="1">
              <a:latin typeface="Droid Serif"/>
              <a:ea typeface="Droid Serif"/>
              <a:cs typeface="Droid Serif"/>
              <a:sym typeface="Droid Serif"/>
            </a:endParaRPr>
          </a:p>
        </p:txBody>
      </p:sp>
      <p:cxnSp>
        <p:nvCxnSpPr>
          <p:cNvPr id="998" name="Google Shape;998;p55"/>
          <p:cNvCxnSpPr/>
          <p:nvPr/>
        </p:nvCxnSpPr>
        <p:spPr>
          <a:xfrm flipH="1" rot="10800000">
            <a:off x="3736900" y="3103900"/>
            <a:ext cx="114000" cy="794100"/>
          </a:xfrm>
          <a:prstGeom prst="straightConnector1">
            <a:avLst/>
          </a:prstGeom>
          <a:noFill/>
          <a:ln cap="flat" cmpd="sng" w="19050">
            <a:solidFill>
              <a:schemeClr val="dk2"/>
            </a:solidFill>
            <a:prstDash val="solid"/>
            <a:round/>
            <a:headEnd len="med" w="med" type="none"/>
            <a:tailEnd len="med" w="med" type="triangle"/>
          </a:ln>
        </p:spPr>
      </p:cxnSp>
      <p:cxnSp>
        <p:nvCxnSpPr>
          <p:cNvPr id="999" name="Google Shape;999;p55"/>
          <p:cNvCxnSpPr/>
          <p:nvPr/>
        </p:nvCxnSpPr>
        <p:spPr>
          <a:xfrm flipH="1" rot="10800000">
            <a:off x="2963750" y="3079675"/>
            <a:ext cx="123900" cy="868200"/>
          </a:xfrm>
          <a:prstGeom prst="straightConnector1">
            <a:avLst/>
          </a:prstGeom>
          <a:noFill/>
          <a:ln cap="flat" cmpd="sng" w="19050">
            <a:solidFill>
              <a:schemeClr val="dk2"/>
            </a:solidFill>
            <a:prstDash val="solid"/>
            <a:round/>
            <a:headEnd len="med" w="med" type="none"/>
            <a:tailEnd len="med" w="med" type="triangle"/>
          </a:ln>
        </p:spPr>
      </p:cxnSp>
      <p:sp>
        <p:nvSpPr>
          <p:cNvPr id="1000" name="Google Shape;1000;p55"/>
          <p:cNvSpPr/>
          <p:nvPr/>
        </p:nvSpPr>
        <p:spPr>
          <a:xfrm>
            <a:off x="515975" y="1227175"/>
            <a:ext cx="5466000" cy="2294700"/>
          </a:xfrm>
          <a:prstGeom prst="frame">
            <a:avLst>
              <a:gd fmla="val 3271"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txBox="1"/>
          <p:nvPr/>
        </p:nvSpPr>
        <p:spPr>
          <a:xfrm rot="-5400000">
            <a:off x="-211825" y="1995100"/>
            <a:ext cx="18366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renderer process</a:t>
            </a:r>
            <a:endParaRPr i="1">
              <a:latin typeface="Droid Serif"/>
              <a:ea typeface="Droid Serif"/>
              <a:cs typeface="Droid Serif"/>
              <a:sym typeface="Droid Serif"/>
            </a:endParaRPr>
          </a:p>
        </p:txBody>
      </p:sp>
      <p:pic>
        <p:nvPicPr>
          <p:cNvPr descr="scrolling.gif" id="1002" name="Google Shape;1002;p55"/>
          <p:cNvPicPr preferRelativeResize="0"/>
          <p:nvPr/>
        </p:nvPicPr>
        <p:blipFill>
          <a:blip r:embed="rId5">
            <a:alphaModFix/>
          </a:blip>
          <a:stretch>
            <a:fillRect/>
          </a:stretch>
        </p:blipFill>
        <p:spPr>
          <a:xfrm>
            <a:off x="7059200" y="1179474"/>
            <a:ext cx="1357425" cy="2357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56"/>
          <p:cNvSpPr txBox="1"/>
          <p:nvPr/>
        </p:nvSpPr>
        <p:spPr>
          <a:xfrm>
            <a:off x="1143000" y="3733800"/>
            <a:ext cx="1524000" cy="5334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008" name="Google Shape;1008;p5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layer tree</a:t>
            </a:r>
            <a:endParaRPr b="1" sz="3600">
              <a:solidFill>
                <a:srgbClr val="434343"/>
              </a:solidFill>
              <a:latin typeface="Droid Sans"/>
              <a:ea typeface="Droid Sans"/>
              <a:cs typeface="Droid Sans"/>
              <a:sym typeface="Droid Sans"/>
            </a:endParaRPr>
          </a:p>
        </p:txBody>
      </p:sp>
      <p:sp>
        <p:nvSpPr>
          <p:cNvPr id="1010" name="Google Shape;1010;p56"/>
          <p:cNvSpPr txBox="1"/>
          <p:nvPr/>
        </p:nvSpPr>
        <p:spPr>
          <a:xfrm>
            <a:off x="3168150" y="1295400"/>
            <a:ext cx="2655300" cy="29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Layers are also a tree!</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"stacked" by</a:t>
            </a:r>
            <a:br>
              <a:rPr i="1" lang="en" sz="1800">
                <a:latin typeface="Droid Serif"/>
                <a:ea typeface="Droid Serif"/>
                <a:cs typeface="Droid Serif"/>
                <a:sym typeface="Droid Serif"/>
              </a:rPr>
            </a:br>
            <a:r>
              <a:rPr i="1" lang="en" sz="1800">
                <a:latin typeface="Droid Serif"/>
                <a:ea typeface="Droid Serif"/>
                <a:cs typeface="Droid Serif"/>
                <a:sym typeface="Droid Serif"/>
              </a:rPr>
              <a:t>preorder</a:t>
            </a:r>
            <a:br>
              <a:rPr i="1" lang="en" sz="1800">
                <a:latin typeface="Droid Serif"/>
                <a:ea typeface="Droid Serif"/>
                <a:cs typeface="Droid Serif"/>
                <a:sym typeface="Droid Serif"/>
              </a:rPr>
            </a:br>
            <a:r>
              <a:rPr i="1" lang="en" sz="1800">
                <a:latin typeface="Droid Serif"/>
                <a:ea typeface="Droid Serif"/>
                <a:cs typeface="Droid Serif"/>
                <a:sym typeface="Droid Serif"/>
              </a:rPr>
              <a:t>traversal</a:t>
            </a:r>
            <a:br>
              <a:rPr i="1" lang="en" sz="1800">
                <a:latin typeface="Droid Serif"/>
                <a:ea typeface="Droid Serif"/>
                <a:cs typeface="Droid Serif"/>
                <a:sym typeface="Droid Serif"/>
              </a:rPr>
            </a:b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i="1" lang="en" sz="1800">
                <a:latin typeface="Droid Serif"/>
                <a:ea typeface="Droid Serif"/>
                <a:cs typeface="Droid Serif"/>
                <a:sym typeface="Droid Serif"/>
              </a:rPr>
              <a:t>can clip</a:t>
            </a:r>
            <a:br>
              <a:rPr i="1" lang="en" sz="1800">
                <a:latin typeface="Droid Serif"/>
                <a:ea typeface="Droid Serif"/>
                <a:cs typeface="Droid Serif"/>
                <a:sym typeface="Droid Serif"/>
              </a:rPr>
            </a:br>
            <a:r>
              <a:rPr i="1" lang="en" sz="1800">
                <a:latin typeface="Droid Serif"/>
                <a:ea typeface="Droid Serif"/>
                <a:cs typeface="Droid Serif"/>
                <a:sym typeface="Droid Serif"/>
              </a:rPr>
              <a:t>descendants,</a:t>
            </a:r>
            <a:br>
              <a:rPr i="1" lang="en" sz="1800">
                <a:latin typeface="Droid Serif"/>
                <a:ea typeface="Droid Serif"/>
                <a:cs typeface="Droid Serif"/>
                <a:sym typeface="Droid Serif"/>
              </a:rPr>
            </a:br>
            <a:r>
              <a:rPr i="1" lang="en" sz="1800">
                <a:latin typeface="Droid Serif"/>
                <a:ea typeface="Droid Serif"/>
                <a:cs typeface="Droid Serif"/>
                <a:sym typeface="Droid Serif"/>
              </a:rPr>
              <a:t>or apply effects</a:t>
            </a:r>
            <a:endParaRPr i="1" sz="1800">
              <a:latin typeface="Droid Serif"/>
              <a:ea typeface="Droid Serif"/>
              <a:cs typeface="Droid Serif"/>
              <a:sym typeface="Droid Serif"/>
            </a:endParaRPr>
          </a:p>
        </p:txBody>
      </p:sp>
      <p:sp>
        <p:nvSpPr>
          <p:cNvPr id="1011" name="Google Shape;1011;p56"/>
          <p:cNvSpPr txBox="1"/>
          <p:nvPr/>
        </p:nvSpPr>
        <p:spPr>
          <a:xfrm>
            <a:off x="457200" y="1295400"/>
            <a:ext cx="1447800" cy="457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pic>
        <p:nvPicPr>
          <p:cNvPr descr="flat,800x800,075,t.jpg" id="1012" name="Google Shape;1012;p56"/>
          <p:cNvPicPr preferRelativeResize="0"/>
          <p:nvPr/>
        </p:nvPicPr>
        <p:blipFill>
          <a:blip r:embed="rId3">
            <a:alphaModFix/>
          </a:blip>
          <a:stretch>
            <a:fillRect/>
          </a:stretch>
        </p:blipFill>
        <p:spPr>
          <a:xfrm>
            <a:off x="2209800" y="3789888"/>
            <a:ext cx="381000" cy="401112"/>
          </a:xfrm>
          <a:prstGeom prst="rect">
            <a:avLst/>
          </a:prstGeom>
          <a:noFill/>
          <a:ln cap="flat" cmpd="sng" w="9525">
            <a:solidFill>
              <a:srgbClr val="000000"/>
            </a:solidFill>
            <a:prstDash val="solid"/>
            <a:round/>
            <a:headEnd len="sm" w="sm" type="none"/>
            <a:tailEnd len="sm" w="sm" type="none"/>
          </a:ln>
        </p:spPr>
      </p:pic>
      <p:sp>
        <p:nvSpPr>
          <p:cNvPr id="1013" name="Google Shape;1013;p56"/>
          <p:cNvSpPr/>
          <p:nvPr/>
        </p:nvSpPr>
        <p:spPr>
          <a:xfrm>
            <a:off x="6324600" y="1371600"/>
            <a:ext cx="2362200" cy="3124200"/>
          </a:xfrm>
          <a:prstGeom prst="rect">
            <a:avLst/>
          </a:prstGeom>
          <a:solidFill>
            <a:srgbClr val="D9D9D9"/>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6"/>
          <p:cNvSpPr/>
          <p:nvPr/>
        </p:nvSpPr>
        <p:spPr>
          <a:xfrm>
            <a:off x="6629400" y="1752600"/>
            <a:ext cx="1371600" cy="1600200"/>
          </a:xfrm>
          <a:prstGeom prst="rect">
            <a:avLst/>
          </a:prstGeom>
          <a:solidFill>
            <a:srgbClr val="6D9EEB"/>
          </a:solidFill>
          <a:ln cap="flat" cmpd="sng" w="28575">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A</a:t>
            </a:r>
            <a:endParaRPr>
              <a:latin typeface="Droid Sans"/>
              <a:ea typeface="Droid Sans"/>
              <a:cs typeface="Droid Sans"/>
              <a:sym typeface="Droid Sans"/>
            </a:endParaRPr>
          </a:p>
        </p:txBody>
      </p:sp>
      <p:sp>
        <p:nvSpPr>
          <p:cNvPr id="1015" name="Google Shape;1015;p56"/>
          <p:cNvSpPr/>
          <p:nvPr/>
        </p:nvSpPr>
        <p:spPr>
          <a:xfrm>
            <a:off x="7010400" y="2362200"/>
            <a:ext cx="1371600" cy="1600200"/>
          </a:xfrm>
          <a:prstGeom prst="rect">
            <a:avLst/>
          </a:prstGeom>
          <a:solidFill>
            <a:srgbClr val="93C47D"/>
          </a:solidFill>
          <a:ln cap="flat" cmpd="sng" w="28575">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a:t>
            </a:r>
            <a:endParaRPr>
              <a:latin typeface="Droid Sans"/>
              <a:ea typeface="Droid Sans"/>
              <a:cs typeface="Droid Sans"/>
              <a:sym typeface="Droid Sans"/>
            </a:endParaRPr>
          </a:p>
        </p:txBody>
      </p:sp>
      <p:pic>
        <p:nvPicPr>
          <p:cNvPr descr="flat,800x800,075,t.jpg" id="1016" name="Google Shape;1016;p56"/>
          <p:cNvPicPr preferRelativeResize="0"/>
          <p:nvPr/>
        </p:nvPicPr>
        <p:blipFill rotWithShape="1">
          <a:blip r:embed="rId3">
            <a:alphaModFix/>
          </a:blip>
          <a:srcRect b="39309" l="0" r="46666" t="0"/>
          <a:stretch/>
        </p:blipFill>
        <p:spPr>
          <a:xfrm>
            <a:off x="7543800" y="2875488"/>
            <a:ext cx="609600" cy="705912"/>
          </a:xfrm>
          <a:prstGeom prst="rect">
            <a:avLst/>
          </a:prstGeom>
          <a:noFill/>
          <a:ln cap="flat" cmpd="sng" w="28575">
            <a:solidFill>
              <a:srgbClr val="E69138"/>
            </a:solidFill>
            <a:prstDash val="solid"/>
            <a:round/>
            <a:headEnd len="sm" w="sm" type="none"/>
            <a:tailEnd len="sm" w="sm" type="none"/>
          </a:ln>
        </p:spPr>
      </p:pic>
      <p:sp>
        <p:nvSpPr>
          <p:cNvPr id="1017" name="Google Shape;1017;p56"/>
          <p:cNvSpPr/>
          <p:nvPr/>
        </p:nvSpPr>
        <p:spPr>
          <a:xfrm>
            <a:off x="1524000" y="1371600"/>
            <a:ext cx="304800" cy="304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6"/>
          <p:cNvSpPr txBox="1"/>
          <p:nvPr/>
        </p:nvSpPr>
        <p:spPr>
          <a:xfrm>
            <a:off x="685800" y="1905000"/>
            <a:ext cx="1447800" cy="457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019" name="Google Shape;1019;p56"/>
          <p:cNvSpPr/>
          <p:nvPr/>
        </p:nvSpPr>
        <p:spPr>
          <a:xfrm>
            <a:off x="1752600" y="1981200"/>
            <a:ext cx="304800" cy="304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A</a:t>
            </a:r>
            <a:endParaRPr>
              <a:latin typeface="Droid Sans"/>
              <a:ea typeface="Droid Sans"/>
              <a:cs typeface="Droid Sans"/>
              <a:sym typeface="Droid Sans"/>
            </a:endParaRPr>
          </a:p>
        </p:txBody>
      </p:sp>
      <p:sp>
        <p:nvSpPr>
          <p:cNvPr id="1020" name="Google Shape;1020;p56"/>
          <p:cNvSpPr txBox="1"/>
          <p:nvPr/>
        </p:nvSpPr>
        <p:spPr>
          <a:xfrm>
            <a:off x="685800" y="2514600"/>
            <a:ext cx="1447800" cy="457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021" name="Google Shape;1021;p56"/>
          <p:cNvSpPr/>
          <p:nvPr/>
        </p:nvSpPr>
        <p:spPr>
          <a:xfrm>
            <a:off x="1752600" y="2590800"/>
            <a:ext cx="304800" cy="304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B</a:t>
            </a:r>
            <a:endParaRPr>
              <a:latin typeface="Droid Sans"/>
              <a:ea typeface="Droid Sans"/>
              <a:cs typeface="Droid Sans"/>
              <a:sym typeface="Droid Sans"/>
            </a:endParaRPr>
          </a:p>
        </p:txBody>
      </p:sp>
      <p:sp>
        <p:nvSpPr>
          <p:cNvPr id="1022" name="Google Shape;1022;p56"/>
          <p:cNvSpPr txBox="1"/>
          <p:nvPr/>
        </p:nvSpPr>
        <p:spPr>
          <a:xfrm>
            <a:off x="914400" y="3124200"/>
            <a:ext cx="1981200" cy="457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023" name="Google Shape;1023;p56"/>
          <p:cNvSpPr txBox="1"/>
          <p:nvPr/>
        </p:nvSpPr>
        <p:spPr>
          <a:xfrm>
            <a:off x="1981200" y="3200400"/>
            <a:ext cx="838200" cy="304800"/>
          </a:xfrm>
          <a:prstGeom prst="rect">
            <a:avLst/>
          </a:prstGeom>
          <a:solidFill>
            <a:srgbClr val="FFFFFF"/>
          </a:solidFill>
          <a:ln cap="flat" cmpd="sng" w="19050">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roid Sans"/>
                <a:ea typeface="Droid Sans"/>
                <a:cs typeface="Droid Sans"/>
                <a:sym typeface="Droid Sans"/>
              </a:rPr>
              <a:t>clip = [...]</a:t>
            </a:r>
            <a:endParaRPr sz="1200">
              <a:latin typeface="Droid Sans"/>
              <a:ea typeface="Droid Sans"/>
              <a:cs typeface="Droid Sans"/>
              <a:sym typeface="Droid Sans"/>
            </a:endParaRPr>
          </a:p>
        </p:txBody>
      </p:sp>
      <p:cxnSp>
        <p:nvCxnSpPr>
          <p:cNvPr id="1024" name="Google Shape;1024;p56"/>
          <p:cNvCxnSpPr>
            <a:endCxn id="1018" idx="1"/>
          </p:cNvCxnSpPr>
          <p:nvPr/>
        </p:nvCxnSpPr>
        <p:spPr>
          <a:xfrm flipH="1" rot="-5400000">
            <a:off x="412800" y="1860600"/>
            <a:ext cx="384300" cy="161700"/>
          </a:xfrm>
          <a:prstGeom prst="curvedConnector2">
            <a:avLst/>
          </a:prstGeom>
          <a:noFill/>
          <a:ln cap="flat" cmpd="sng" w="19050">
            <a:solidFill>
              <a:schemeClr val="dk2"/>
            </a:solidFill>
            <a:prstDash val="solid"/>
            <a:round/>
            <a:headEnd len="med" w="med" type="none"/>
            <a:tailEnd len="med" w="med" type="none"/>
          </a:ln>
        </p:spPr>
      </p:cxnSp>
      <p:cxnSp>
        <p:nvCxnSpPr>
          <p:cNvPr id="1025" name="Google Shape;1025;p56"/>
          <p:cNvCxnSpPr>
            <a:endCxn id="1020" idx="1"/>
          </p:cNvCxnSpPr>
          <p:nvPr/>
        </p:nvCxnSpPr>
        <p:spPr>
          <a:xfrm flipH="1" rot="-5400000">
            <a:off x="108000" y="2165400"/>
            <a:ext cx="993900" cy="161700"/>
          </a:xfrm>
          <a:prstGeom prst="curvedConnector2">
            <a:avLst/>
          </a:prstGeom>
          <a:noFill/>
          <a:ln cap="flat" cmpd="sng" w="19050">
            <a:solidFill>
              <a:schemeClr val="dk2"/>
            </a:solidFill>
            <a:prstDash val="solid"/>
            <a:round/>
            <a:headEnd len="med" w="med" type="none"/>
            <a:tailEnd len="med" w="med" type="none"/>
          </a:ln>
        </p:spPr>
      </p:cxnSp>
      <p:cxnSp>
        <p:nvCxnSpPr>
          <p:cNvPr id="1026" name="Google Shape;1026;p56"/>
          <p:cNvCxnSpPr>
            <a:endCxn id="1022" idx="1"/>
          </p:cNvCxnSpPr>
          <p:nvPr/>
        </p:nvCxnSpPr>
        <p:spPr>
          <a:xfrm flipH="1" rot="-5400000">
            <a:off x="659250" y="3097650"/>
            <a:ext cx="369900" cy="140400"/>
          </a:xfrm>
          <a:prstGeom prst="curvedConnector2">
            <a:avLst/>
          </a:prstGeom>
          <a:noFill/>
          <a:ln cap="flat" cmpd="sng" w="19050">
            <a:solidFill>
              <a:schemeClr val="dk2"/>
            </a:solidFill>
            <a:prstDash val="solid"/>
            <a:round/>
            <a:headEnd len="med" w="med" type="none"/>
            <a:tailEnd len="med" w="med" type="none"/>
          </a:ln>
        </p:spPr>
      </p:cxnSp>
      <p:cxnSp>
        <p:nvCxnSpPr>
          <p:cNvPr id="1027" name="Google Shape;1027;p56"/>
          <p:cNvCxnSpPr>
            <a:endCxn id="1007" idx="1"/>
          </p:cNvCxnSpPr>
          <p:nvPr/>
        </p:nvCxnSpPr>
        <p:spPr>
          <a:xfrm flipH="1" rot="-5400000">
            <a:off x="856800" y="3714300"/>
            <a:ext cx="420900" cy="151500"/>
          </a:xfrm>
          <a:prstGeom prst="curvedConnector2">
            <a:avLst/>
          </a:prstGeom>
          <a:noFill/>
          <a:ln cap="flat" cmpd="sng" w="19050">
            <a:solidFill>
              <a:schemeClr val="dk2"/>
            </a:solidFill>
            <a:prstDash val="solid"/>
            <a:round/>
            <a:headEnd len="med" w="med" type="none"/>
            <a:tailEnd len="med" w="med" type="none"/>
          </a:ln>
        </p:spPr>
      </p:cxnSp>
      <p:sp>
        <p:nvSpPr>
          <p:cNvPr id="1028" name="Google Shape;1028;p56"/>
          <p:cNvSpPr txBox="1"/>
          <p:nvPr/>
        </p:nvSpPr>
        <p:spPr>
          <a:xfrm>
            <a:off x="722350" y="4267200"/>
            <a:ext cx="1752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layer tree</a:t>
            </a:r>
            <a:endParaRPr i="1">
              <a:latin typeface="Droid Serif"/>
              <a:ea typeface="Droid Serif"/>
              <a:cs typeface="Droid Serif"/>
              <a:sym typeface="Droid Serif"/>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5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layer tree</a:t>
            </a:r>
            <a:endParaRPr b="1" sz="3600">
              <a:solidFill>
                <a:srgbClr val="434343"/>
              </a:solidFill>
              <a:latin typeface="Droid Sans"/>
              <a:ea typeface="Droid Sans"/>
              <a:cs typeface="Droid Sans"/>
              <a:sym typeface="Droid Sans"/>
            </a:endParaRPr>
          </a:p>
        </p:txBody>
      </p:sp>
      <p:sp>
        <p:nvSpPr>
          <p:cNvPr id="1035" name="Google Shape;1035;p57"/>
          <p:cNvSpPr txBox="1"/>
          <p:nvPr/>
        </p:nvSpPr>
        <p:spPr>
          <a:xfrm>
            <a:off x="3581400" y="4114800"/>
            <a:ext cx="47244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layer tree is based on the layout tree.</a:t>
            </a:r>
            <a:endParaRPr i="1" sz="1800">
              <a:latin typeface="Droid Serif"/>
              <a:ea typeface="Droid Serif"/>
              <a:cs typeface="Droid Serif"/>
              <a:sym typeface="Droid Serif"/>
            </a:endParaRPr>
          </a:p>
        </p:txBody>
      </p:sp>
      <p:sp>
        <p:nvSpPr>
          <p:cNvPr id="1036" name="Google Shape;1036;p57"/>
          <p:cNvSpPr txBox="1"/>
          <p:nvPr/>
        </p:nvSpPr>
        <p:spPr>
          <a:xfrm>
            <a:off x="609600" y="1295400"/>
            <a:ext cx="1169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1037" name="Google Shape;1037;p57"/>
          <p:cNvSpPr txBox="1"/>
          <p:nvPr/>
        </p:nvSpPr>
        <p:spPr>
          <a:xfrm>
            <a:off x="838200" y="16764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038" name="Google Shape;1038;p57"/>
          <p:cNvSpPr txBox="1"/>
          <p:nvPr/>
        </p:nvSpPr>
        <p:spPr>
          <a:xfrm>
            <a:off x="1066800" y="2057400"/>
            <a:ext cx="2693700" cy="4572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039" name="Google Shape;1039;p57"/>
          <p:cNvSpPr txBox="1"/>
          <p:nvPr/>
        </p:nvSpPr>
        <p:spPr>
          <a:xfrm>
            <a:off x="1306200" y="25869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sp>
        <p:nvSpPr>
          <p:cNvPr id="1040" name="Google Shape;1040;p57"/>
          <p:cNvSpPr txBox="1"/>
          <p:nvPr/>
        </p:nvSpPr>
        <p:spPr>
          <a:xfrm>
            <a:off x="1295400" y="2971800"/>
            <a:ext cx="15507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cxnSp>
        <p:nvCxnSpPr>
          <p:cNvPr id="1041" name="Google Shape;1041;p57"/>
          <p:cNvCxnSpPr>
            <a:endCxn id="1037" idx="1"/>
          </p:cNvCxnSpPr>
          <p:nvPr/>
        </p:nvCxnSpPr>
        <p:spPr>
          <a:xfrm flipH="1" rot="-5400000">
            <a:off x="646350" y="1636950"/>
            <a:ext cx="232800" cy="150900"/>
          </a:xfrm>
          <a:prstGeom prst="curvedConnector2">
            <a:avLst/>
          </a:prstGeom>
          <a:noFill/>
          <a:ln cap="flat" cmpd="sng" w="19050">
            <a:solidFill>
              <a:schemeClr val="dk2"/>
            </a:solidFill>
            <a:prstDash val="solid"/>
            <a:round/>
            <a:headEnd len="med" w="med" type="none"/>
            <a:tailEnd len="med" w="med" type="none"/>
          </a:ln>
        </p:spPr>
      </p:cxnSp>
      <p:cxnSp>
        <p:nvCxnSpPr>
          <p:cNvPr id="1042" name="Google Shape;1042;p57"/>
          <p:cNvCxnSpPr>
            <a:endCxn id="1038" idx="1"/>
          </p:cNvCxnSpPr>
          <p:nvPr/>
        </p:nvCxnSpPr>
        <p:spPr>
          <a:xfrm flipH="1" rot="-5400000">
            <a:off x="851550" y="2070750"/>
            <a:ext cx="304800" cy="125700"/>
          </a:xfrm>
          <a:prstGeom prst="curvedConnector2">
            <a:avLst/>
          </a:prstGeom>
          <a:noFill/>
          <a:ln cap="flat" cmpd="sng" w="19050">
            <a:solidFill>
              <a:schemeClr val="dk2"/>
            </a:solidFill>
            <a:prstDash val="solid"/>
            <a:round/>
            <a:headEnd len="med" w="med" type="none"/>
            <a:tailEnd len="med" w="med" type="none"/>
          </a:ln>
        </p:spPr>
      </p:cxnSp>
      <p:cxnSp>
        <p:nvCxnSpPr>
          <p:cNvPr id="1043" name="Google Shape;1043;p57"/>
          <p:cNvCxnSpPr>
            <a:endCxn id="1039" idx="1"/>
          </p:cNvCxnSpPr>
          <p:nvPr/>
        </p:nvCxnSpPr>
        <p:spPr>
          <a:xfrm flipH="1" rot="-5400000">
            <a:off x="1125600" y="2558700"/>
            <a:ext cx="224700" cy="136500"/>
          </a:xfrm>
          <a:prstGeom prst="curvedConnector2">
            <a:avLst/>
          </a:prstGeom>
          <a:noFill/>
          <a:ln cap="flat" cmpd="sng" w="19050">
            <a:solidFill>
              <a:schemeClr val="dk2"/>
            </a:solidFill>
            <a:prstDash val="solid"/>
            <a:round/>
            <a:headEnd len="med" w="med" type="none"/>
            <a:tailEnd len="med" w="med" type="none"/>
          </a:ln>
        </p:spPr>
      </p:cxnSp>
      <p:sp>
        <p:nvSpPr>
          <p:cNvPr id="1044" name="Google Shape;1044;p57"/>
          <p:cNvSpPr txBox="1"/>
          <p:nvPr/>
        </p:nvSpPr>
        <p:spPr>
          <a:xfrm>
            <a:off x="2577300" y="2113800"/>
            <a:ext cx="11070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transform: ...</a:t>
            </a:r>
            <a:endParaRPr sz="1200">
              <a:latin typeface="Droid Sans"/>
              <a:ea typeface="Droid Sans"/>
              <a:cs typeface="Droid Sans"/>
              <a:sym typeface="Droid Sans"/>
            </a:endParaRPr>
          </a:p>
        </p:txBody>
      </p:sp>
      <p:cxnSp>
        <p:nvCxnSpPr>
          <p:cNvPr id="1045" name="Google Shape;1045;p57"/>
          <p:cNvCxnSpPr>
            <a:endCxn id="1040" idx="1"/>
          </p:cNvCxnSpPr>
          <p:nvPr/>
        </p:nvCxnSpPr>
        <p:spPr>
          <a:xfrm flipH="1" rot="-5400000">
            <a:off x="926550" y="2755350"/>
            <a:ext cx="606600" cy="131100"/>
          </a:xfrm>
          <a:prstGeom prst="curvedConnector2">
            <a:avLst/>
          </a:prstGeom>
          <a:noFill/>
          <a:ln cap="flat" cmpd="sng" w="19050">
            <a:solidFill>
              <a:schemeClr val="dk2"/>
            </a:solidFill>
            <a:prstDash val="solid"/>
            <a:round/>
            <a:headEnd len="med" w="med" type="none"/>
            <a:tailEnd len="med" w="med" type="none"/>
          </a:ln>
        </p:spPr>
      </p:cxnSp>
      <p:sp>
        <p:nvSpPr>
          <p:cNvPr id="1046" name="Google Shape;1046;p57"/>
          <p:cNvSpPr txBox="1"/>
          <p:nvPr/>
        </p:nvSpPr>
        <p:spPr>
          <a:xfrm>
            <a:off x="864900" y="3352800"/>
            <a:ext cx="1143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layout tree</a:t>
            </a:r>
            <a:endParaRPr i="1">
              <a:latin typeface="Droid Serif"/>
              <a:ea typeface="Droid Serif"/>
              <a:cs typeface="Droid Serif"/>
              <a:sym typeface="Droid Serif"/>
            </a:endParaRPr>
          </a:p>
        </p:txBody>
      </p:sp>
      <p:sp>
        <p:nvSpPr>
          <p:cNvPr id="1047" name="Google Shape;1047;p57"/>
          <p:cNvSpPr txBox="1"/>
          <p:nvPr/>
        </p:nvSpPr>
        <p:spPr>
          <a:xfrm>
            <a:off x="3886200" y="1295400"/>
            <a:ext cx="1093500" cy="3048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sp>
        <p:nvSpPr>
          <p:cNvPr id="1048" name="Google Shape;1048;p57"/>
          <p:cNvSpPr txBox="1"/>
          <p:nvPr/>
        </p:nvSpPr>
        <p:spPr>
          <a:xfrm>
            <a:off x="4267200" y="2057400"/>
            <a:ext cx="1093500" cy="4572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cxnSp>
        <p:nvCxnSpPr>
          <p:cNvPr id="1049" name="Google Shape;1049;p57"/>
          <p:cNvCxnSpPr>
            <a:endCxn id="1048" idx="1"/>
          </p:cNvCxnSpPr>
          <p:nvPr/>
        </p:nvCxnSpPr>
        <p:spPr>
          <a:xfrm flipH="1" rot="-5400000">
            <a:off x="3807900" y="1826700"/>
            <a:ext cx="681600" cy="237000"/>
          </a:xfrm>
          <a:prstGeom prst="curvedConnector2">
            <a:avLst/>
          </a:prstGeom>
          <a:noFill/>
          <a:ln cap="flat" cmpd="sng" w="19050">
            <a:solidFill>
              <a:schemeClr val="dk2"/>
            </a:solidFill>
            <a:prstDash val="solid"/>
            <a:round/>
            <a:headEnd len="med" w="med" type="none"/>
            <a:tailEnd len="med" w="med" type="none"/>
          </a:ln>
        </p:spPr>
      </p:cxnSp>
      <p:cxnSp>
        <p:nvCxnSpPr>
          <p:cNvPr id="1050" name="Google Shape;1050;p57"/>
          <p:cNvCxnSpPr>
            <a:stCxn id="1036" idx="3"/>
          </p:cNvCxnSpPr>
          <p:nvPr/>
        </p:nvCxnSpPr>
        <p:spPr>
          <a:xfrm>
            <a:off x="1779300" y="1447800"/>
            <a:ext cx="1984800" cy="11400"/>
          </a:xfrm>
          <a:prstGeom prst="straightConnector1">
            <a:avLst/>
          </a:prstGeom>
          <a:noFill/>
          <a:ln cap="flat" cmpd="sng" w="19050">
            <a:solidFill>
              <a:srgbClr val="C27BA0"/>
            </a:solidFill>
            <a:prstDash val="dash"/>
            <a:round/>
            <a:headEnd len="med" w="med" type="none"/>
            <a:tailEnd len="med" w="med" type="triangle"/>
          </a:ln>
        </p:spPr>
      </p:cxnSp>
      <p:cxnSp>
        <p:nvCxnSpPr>
          <p:cNvPr id="1051" name="Google Shape;1051;p57"/>
          <p:cNvCxnSpPr/>
          <p:nvPr/>
        </p:nvCxnSpPr>
        <p:spPr>
          <a:xfrm>
            <a:off x="3760500" y="2286000"/>
            <a:ext cx="406800" cy="11700"/>
          </a:xfrm>
          <a:prstGeom prst="straightConnector1">
            <a:avLst/>
          </a:prstGeom>
          <a:noFill/>
          <a:ln cap="flat" cmpd="sng" w="19050">
            <a:solidFill>
              <a:srgbClr val="C27BA0"/>
            </a:solidFill>
            <a:prstDash val="dash"/>
            <a:round/>
            <a:headEnd len="med" w="med" type="none"/>
            <a:tailEnd len="med" w="med" type="triangle"/>
          </a:ln>
        </p:spPr>
      </p:cxnSp>
      <p:sp>
        <p:nvSpPr>
          <p:cNvPr id="1052" name="Google Shape;1052;p57"/>
          <p:cNvSpPr txBox="1"/>
          <p:nvPr/>
        </p:nvSpPr>
        <p:spPr>
          <a:xfrm>
            <a:off x="5715000" y="1295400"/>
            <a:ext cx="11430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053" name="Google Shape;1053;p57"/>
          <p:cNvSpPr txBox="1"/>
          <p:nvPr/>
        </p:nvSpPr>
        <p:spPr>
          <a:xfrm>
            <a:off x="6019800" y="2057400"/>
            <a:ext cx="1143000" cy="457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cxnSp>
        <p:nvCxnSpPr>
          <p:cNvPr id="1054" name="Google Shape;1054;p57"/>
          <p:cNvCxnSpPr>
            <a:endCxn id="1053" idx="1"/>
          </p:cNvCxnSpPr>
          <p:nvPr/>
        </p:nvCxnSpPr>
        <p:spPr>
          <a:xfrm flipH="1" rot="-5400000">
            <a:off x="5579100" y="1845300"/>
            <a:ext cx="681600" cy="199800"/>
          </a:xfrm>
          <a:prstGeom prst="curvedConnector2">
            <a:avLst/>
          </a:prstGeom>
          <a:noFill/>
          <a:ln cap="flat" cmpd="sng" w="19050">
            <a:solidFill>
              <a:schemeClr val="dk2"/>
            </a:solidFill>
            <a:prstDash val="solid"/>
            <a:round/>
            <a:headEnd len="med" w="med" type="none"/>
            <a:tailEnd len="med" w="med" type="none"/>
          </a:ln>
        </p:spPr>
      </p:cxnSp>
      <p:cxnSp>
        <p:nvCxnSpPr>
          <p:cNvPr id="1055" name="Google Shape;1055;p57"/>
          <p:cNvCxnSpPr>
            <a:stCxn id="1047" idx="3"/>
          </p:cNvCxnSpPr>
          <p:nvPr/>
        </p:nvCxnSpPr>
        <p:spPr>
          <a:xfrm flipH="1" rot="10800000">
            <a:off x="4979700" y="1443000"/>
            <a:ext cx="663000" cy="4800"/>
          </a:xfrm>
          <a:prstGeom prst="straightConnector1">
            <a:avLst/>
          </a:prstGeom>
          <a:noFill/>
          <a:ln cap="flat" cmpd="sng" w="19050">
            <a:solidFill>
              <a:srgbClr val="E69138"/>
            </a:solidFill>
            <a:prstDash val="dash"/>
            <a:round/>
            <a:headEnd len="med" w="med" type="none"/>
            <a:tailEnd len="med" w="med" type="triangle"/>
          </a:ln>
        </p:spPr>
      </p:cxnSp>
      <p:cxnSp>
        <p:nvCxnSpPr>
          <p:cNvPr id="1056" name="Google Shape;1056;p57"/>
          <p:cNvCxnSpPr/>
          <p:nvPr/>
        </p:nvCxnSpPr>
        <p:spPr>
          <a:xfrm flipH="1" rot="10800000">
            <a:off x="5356800" y="2286000"/>
            <a:ext cx="510600" cy="4800"/>
          </a:xfrm>
          <a:prstGeom prst="straightConnector1">
            <a:avLst/>
          </a:prstGeom>
          <a:noFill/>
          <a:ln cap="flat" cmpd="sng" w="19050">
            <a:solidFill>
              <a:srgbClr val="E69138"/>
            </a:solidFill>
            <a:prstDash val="dash"/>
            <a:round/>
            <a:headEnd len="med" w="med" type="none"/>
            <a:tailEnd len="med" w="med" type="triangle"/>
          </a:ln>
        </p:spPr>
      </p:cxnSp>
      <p:sp>
        <p:nvSpPr>
          <p:cNvPr id="1057" name="Google Shape;1057;p57"/>
          <p:cNvSpPr txBox="1"/>
          <p:nvPr/>
        </p:nvSpPr>
        <p:spPr>
          <a:xfrm>
            <a:off x="4191000" y="2590800"/>
            <a:ext cx="16002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PaintLayer is a</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compositing</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"candidate".</a:t>
            </a:r>
            <a:endParaRPr i="1">
              <a:latin typeface="Droid Serif"/>
              <a:ea typeface="Droid Serif"/>
              <a:cs typeface="Droid Serif"/>
              <a:sym typeface="Droid Serif"/>
            </a:endParaRPr>
          </a:p>
        </p:txBody>
      </p:sp>
      <p:sp>
        <p:nvSpPr>
          <p:cNvPr id="1058" name="Google Shape;1058;p57"/>
          <p:cNvSpPr txBox="1"/>
          <p:nvPr/>
        </p:nvSpPr>
        <p:spPr>
          <a:xfrm>
            <a:off x="6096000" y="2590800"/>
            <a:ext cx="1066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layer tree</a:t>
            </a:r>
            <a:endParaRPr i="1">
              <a:latin typeface="Droid Serif"/>
              <a:ea typeface="Droid Serif"/>
              <a:cs typeface="Droid Serif"/>
              <a:sym typeface="Droid Serif"/>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5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layer tree</a:t>
            </a:r>
            <a:endParaRPr b="1" sz="3600">
              <a:solidFill>
                <a:srgbClr val="434343"/>
              </a:solidFill>
              <a:latin typeface="Droid Sans"/>
              <a:ea typeface="Droid Sans"/>
              <a:cs typeface="Droid Sans"/>
              <a:sym typeface="Droid Sans"/>
            </a:endParaRPr>
          </a:p>
        </p:txBody>
      </p:sp>
      <p:sp>
        <p:nvSpPr>
          <p:cNvPr id="1065" name="Google Shape;1065;p58"/>
          <p:cNvSpPr txBox="1"/>
          <p:nvPr/>
        </p:nvSpPr>
        <p:spPr>
          <a:xfrm>
            <a:off x="507900" y="2467950"/>
            <a:ext cx="2057400" cy="13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Scroll containers</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create a whole</a:t>
            </a:r>
            <a:endParaRPr i="1" sz="1800">
              <a:latin typeface="Droid Serif"/>
              <a:ea typeface="Droid Serif"/>
              <a:cs typeface="Droid Serif"/>
              <a:sym typeface="Droid Serif"/>
            </a:endParaRPr>
          </a:p>
          <a:p>
            <a:pPr indent="0" lvl="0" marL="0" rtl="0" algn="l">
              <a:spcBef>
                <a:spcPts val="0"/>
              </a:spcBef>
              <a:spcAft>
                <a:spcPts val="0"/>
              </a:spcAft>
              <a:buNone/>
            </a:pPr>
            <a:r>
              <a:rPr i="1" lang="en" sz="1800">
                <a:latin typeface="Droid Serif"/>
                <a:ea typeface="Droid Serif"/>
                <a:cs typeface="Droid Serif"/>
                <a:sym typeface="Droid Serif"/>
              </a:rPr>
              <a:t>set of layers.</a:t>
            </a:r>
            <a:endParaRPr i="1" sz="1800">
              <a:latin typeface="Droid Serif"/>
              <a:ea typeface="Droid Serif"/>
              <a:cs typeface="Droid Serif"/>
              <a:sym typeface="Droid Serif"/>
            </a:endParaRPr>
          </a:p>
        </p:txBody>
      </p:sp>
      <p:sp>
        <p:nvSpPr>
          <p:cNvPr id="1066" name="Google Shape;1066;p58"/>
          <p:cNvSpPr txBox="1"/>
          <p:nvPr/>
        </p:nvSpPr>
        <p:spPr>
          <a:xfrm>
            <a:off x="457200" y="1295400"/>
            <a:ext cx="1600200" cy="8382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067" name="Google Shape;1067;p58"/>
          <p:cNvSpPr txBox="1"/>
          <p:nvPr/>
        </p:nvSpPr>
        <p:spPr>
          <a:xfrm>
            <a:off x="609600" y="1676400"/>
            <a:ext cx="12954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overflow</a:t>
            </a:r>
            <a:r>
              <a:rPr lang="en" sz="1200">
                <a:latin typeface="Droid Sans"/>
                <a:ea typeface="Droid Sans"/>
                <a:cs typeface="Droid Sans"/>
                <a:sym typeface="Droid Sans"/>
              </a:rPr>
              <a:t>: </a:t>
            </a:r>
            <a:r>
              <a:rPr b="1" lang="en" sz="1200">
                <a:latin typeface="Droid Sans"/>
                <a:ea typeface="Droid Sans"/>
                <a:cs typeface="Droid Sans"/>
                <a:sym typeface="Droid Sans"/>
              </a:rPr>
              <a:t>scroll</a:t>
            </a:r>
            <a:endParaRPr b="1" sz="1200">
              <a:latin typeface="Droid Sans"/>
              <a:ea typeface="Droid Sans"/>
              <a:cs typeface="Droid Sans"/>
              <a:sym typeface="Droid Sans"/>
            </a:endParaRPr>
          </a:p>
        </p:txBody>
      </p:sp>
      <p:sp>
        <p:nvSpPr>
          <p:cNvPr id="1068" name="Google Shape;1068;p58"/>
          <p:cNvSpPr txBox="1"/>
          <p:nvPr/>
        </p:nvSpPr>
        <p:spPr>
          <a:xfrm>
            <a:off x="2438400" y="1295400"/>
            <a:ext cx="2362200" cy="838200"/>
          </a:xfrm>
          <a:prstGeom prst="rect">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cxnSp>
        <p:nvCxnSpPr>
          <p:cNvPr id="1069" name="Google Shape;1069;p58"/>
          <p:cNvCxnSpPr/>
          <p:nvPr/>
        </p:nvCxnSpPr>
        <p:spPr>
          <a:xfrm>
            <a:off x="2057400" y="1512300"/>
            <a:ext cx="406800" cy="11700"/>
          </a:xfrm>
          <a:prstGeom prst="straightConnector1">
            <a:avLst/>
          </a:prstGeom>
          <a:noFill/>
          <a:ln cap="flat" cmpd="sng" w="19050">
            <a:solidFill>
              <a:srgbClr val="C27BA0"/>
            </a:solidFill>
            <a:prstDash val="dash"/>
            <a:round/>
            <a:headEnd len="med" w="med" type="none"/>
            <a:tailEnd len="med" w="med" type="triangle"/>
          </a:ln>
        </p:spPr>
      </p:cxnSp>
      <p:sp>
        <p:nvSpPr>
          <p:cNvPr id="1070" name="Google Shape;1070;p58"/>
          <p:cNvSpPr txBox="1"/>
          <p:nvPr/>
        </p:nvSpPr>
        <p:spPr>
          <a:xfrm>
            <a:off x="5715000" y="1295400"/>
            <a:ext cx="12192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main layer</a:t>
            </a:r>
            <a:endParaRPr>
              <a:solidFill>
                <a:srgbClr val="0000FF"/>
              </a:solidFill>
              <a:latin typeface="Droid Sans"/>
              <a:ea typeface="Droid Sans"/>
              <a:cs typeface="Droid Sans"/>
              <a:sym typeface="Droid Sans"/>
            </a:endParaRPr>
          </a:p>
        </p:txBody>
      </p:sp>
      <p:sp>
        <p:nvSpPr>
          <p:cNvPr id="1071" name="Google Shape;1071;p58"/>
          <p:cNvSpPr txBox="1"/>
          <p:nvPr/>
        </p:nvSpPr>
        <p:spPr>
          <a:xfrm>
            <a:off x="2590800" y="1676400"/>
            <a:ext cx="20574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CompositedLayerMapping</a:t>
            </a:r>
            <a:endParaRPr sz="1200">
              <a:latin typeface="Droid Sans"/>
              <a:ea typeface="Droid Sans"/>
              <a:cs typeface="Droid Sans"/>
              <a:sym typeface="Droid Sans"/>
            </a:endParaRPr>
          </a:p>
        </p:txBody>
      </p:sp>
      <p:sp>
        <p:nvSpPr>
          <p:cNvPr id="1072" name="Google Shape;1072;p58"/>
          <p:cNvSpPr txBox="1"/>
          <p:nvPr/>
        </p:nvSpPr>
        <p:spPr>
          <a:xfrm>
            <a:off x="5867400" y="1676400"/>
            <a:ext cx="1066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scroll layer</a:t>
            </a:r>
            <a:endParaRPr>
              <a:solidFill>
                <a:srgbClr val="0000FF"/>
              </a:solidFill>
              <a:latin typeface="Droid Sans"/>
              <a:ea typeface="Droid Sans"/>
              <a:cs typeface="Droid Sans"/>
              <a:sym typeface="Droid Sans"/>
            </a:endParaRPr>
          </a:p>
        </p:txBody>
      </p:sp>
      <p:sp>
        <p:nvSpPr>
          <p:cNvPr id="1073" name="Google Shape;1073;p58"/>
          <p:cNvSpPr txBox="1"/>
          <p:nvPr/>
        </p:nvSpPr>
        <p:spPr>
          <a:xfrm>
            <a:off x="6019800" y="2057400"/>
            <a:ext cx="20574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scrolling contents layer</a:t>
            </a:r>
            <a:endParaRPr>
              <a:solidFill>
                <a:srgbClr val="0000FF"/>
              </a:solidFill>
              <a:latin typeface="Droid Sans"/>
              <a:ea typeface="Droid Sans"/>
              <a:cs typeface="Droid Sans"/>
              <a:sym typeface="Droid Sans"/>
            </a:endParaRPr>
          </a:p>
        </p:txBody>
      </p:sp>
      <p:sp>
        <p:nvSpPr>
          <p:cNvPr id="1074" name="Google Shape;1074;p58"/>
          <p:cNvSpPr txBox="1"/>
          <p:nvPr/>
        </p:nvSpPr>
        <p:spPr>
          <a:xfrm>
            <a:off x="5867400" y="2438400"/>
            <a:ext cx="2209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scrollbar container layer</a:t>
            </a:r>
            <a:endParaRPr>
              <a:solidFill>
                <a:srgbClr val="0000FF"/>
              </a:solidFill>
              <a:latin typeface="Droid Sans"/>
              <a:ea typeface="Droid Sans"/>
              <a:cs typeface="Droid Sans"/>
              <a:sym typeface="Droid Sans"/>
            </a:endParaRPr>
          </a:p>
        </p:txBody>
      </p:sp>
      <p:sp>
        <p:nvSpPr>
          <p:cNvPr id="1075" name="Google Shape;1075;p58"/>
          <p:cNvSpPr txBox="1"/>
          <p:nvPr/>
        </p:nvSpPr>
        <p:spPr>
          <a:xfrm>
            <a:off x="6019800" y="2819400"/>
            <a:ext cx="1828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horz. scrollbar layer</a:t>
            </a:r>
            <a:endParaRPr>
              <a:solidFill>
                <a:srgbClr val="0000FF"/>
              </a:solidFill>
              <a:latin typeface="Droid Sans"/>
              <a:ea typeface="Droid Sans"/>
              <a:cs typeface="Droid Sans"/>
              <a:sym typeface="Droid Sans"/>
            </a:endParaRPr>
          </a:p>
        </p:txBody>
      </p:sp>
      <p:sp>
        <p:nvSpPr>
          <p:cNvPr id="1076" name="Google Shape;1076;p58"/>
          <p:cNvSpPr txBox="1"/>
          <p:nvPr/>
        </p:nvSpPr>
        <p:spPr>
          <a:xfrm>
            <a:off x="6019800" y="3200400"/>
            <a:ext cx="1828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vert</a:t>
            </a:r>
            <a:r>
              <a:rPr lang="en">
                <a:latin typeface="Droid Sans"/>
                <a:ea typeface="Droid Sans"/>
                <a:cs typeface="Droid Sans"/>
                <a:sym typeface="Droid Sans"/>
              </a:rPr>
              <a:t>. scrollbar layer</a:t>
            </a:r>
            <a:endParaRPr>
              <a:solidFill>
                <a:srgbClr val="0000FF"/>
              </a:solidFill>
              <a:latin typeface="Droid Sans"/>
              <a:ea typeface="Droid Sans"/>
              <a:cs typeface="Droid Sans"/>
              <a:sym typeface="Droid Sans"/>
            </a:endParaRPr>
          </a:p>
        </p:txBody>
      </p:sp>
      <p:sp>
        <p:nvSpPr>
          <p:cNvPr id="1077" name="Google Shape;1077;p58"/>
          <p:cNvSpPr txBox="1"/>
          <p:nvPr/>
        </p:nvSpPr>
        <p:spPr>
          <a:xfrm>
            <a:off x="6019800" y="3581400"/>
            <a:ext cx="1828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scroll corner layer</a:t>
            </a:r>
            <a:endParaRPr>
              <a:solidFill>
                <a:srgbClr val="0000FF"/>
              </a:solidFill>
              <a:latin typeface="Droid Sans"/>
              <a:ea typeface="Droid Sans"/>
              <a:cs typeface="Droid Sans"/>
              <a:sym typeface="Droid Sans"/>
            </a:endParaRPr>
          </a:p>
        </p:txBody>
      </p:sp>
      <p:cxnSp>
        <p:nvCxnSpPr>
          <p:cNvPr id="1078" name="Google Shape;1078;p58"/>
          <p:cNvCxnSpPr>
            <a:endCxn id="1072" idx="1"/>
          </p:cNvCxnSpPr>
          <p:nvPr/>
        </p:nvCxnSpPr>
        <p:spPr>
          <a:xfrm flipH="1" rot="-5400000">
            <a:off x="5699550" y="1660950"/>
            <a:ext cx="224400" cy="111300"/>
          </a:xfrm>
          <a:prstGeom prst="curvedConnector2">
            <a:avLst/>
          </a:prstGeom>
          <a:noFill/>
          <a:ln cap="flat" cmpd="sng" w="19050">
            <a:solidFill>
              <a:schemeClr val="dk2"/>
            </a:solidFill>
            <a:prstDash val="solid"/>
            <a:round/>
            <a:headEnd len="med" w="med" type="none"/>
            <a:tailEnd len="med" w="med" type="none"/>
          </a:ln>
        </p:spPr>
      </p:cxnSp>
      <p:cxnSp>
        <p:nvCxnSpPr>
          <p:cNvPr id="1079" name="Google Shape;1079;p58"/>
          <p:cNvCxnSpPr>
            <a:endCxn id="1073" idx="1"/>
          </p:cNvCxnSpPr>
          <p:nvPr/>
        </p:nvCxnSpPr>
        <p:spPr>
          <a:xfrm flipH="1" rot="-5400000">
            <a:off x="5851350" y="2041350"/>
            <a:ext cx="226500" cy="110400"/>
          </a:xfrm>
          <a:prstGeom prst="curvedConnector2">
            <a:avLst/>
          </a:prstGeom>
          <a:noFill/>
          <a:ln cap="flat" cmpd="sng" w="19050">
            <a:solidFill>
              <a:schemeClr val="dk2"/>
            </a:solidFill>
            <a:prstDash val="solid"/>
            <a:round/>
            <a:headEnd len="med" w="med" type="none"/>
            <a:tailEnd len="med" w="med" type="none"/>
          </a:ln>
        </p:spPr>
      </p:cxnSp>
      <p:cxnSp>
        <p:nvCxnSpPr>
          <p:cNvPr id="1080" name="Google Shape;1080;p58"/>
          <p:cNvCxnSpPr>
            <a:endCxn id="1074" idx="1"/>
          </p:cNvCxnSpPr>
          <p:nvPr/>
        </p:nvCxnSpPr>
        <p:spPr>
          <a:xfrm flipH="1" rot="-5400000">
            <a:off x="5310600" y="2034000"/>
            <a:ext cx="986400" cy="127200"/>
          </a:xfrm>
          <a:prstGeom prst="curvedConnector2">
            <a:avLst/>
          </a:prstGeom>
          <a:noFill/>
          <a:ln cap="flat" cmpd="sng" w="19050">
            <a:solidFill>
              <a:schemeClr val="dk2"/>
            </a:solidFill>
            <a:prstDash val="solid"/>
            <a:round/>
            <a:headEnd len="med" w="med" type="none"/>
            <a:tailEnd len="med" w="med" type="none"/>
          </a:ln>
        </p:spPr>
      </p:cxnSp>
      <p:cxnSp>
        <p:nvCxnSpPr>
          <p:cNvPr id="1081" name="Google Shape;1081;p58"/>
          <p:cNvCxnSpPr>
            <a:endCxn id="1075" idx="1"/>
          </p:cNvCxnSpPr>
          <p:nvPr/>
        </p:nvCxnSpPr>
        <p:spPr>
          <a:xfrm flipH="1" rot="-5400000">
            <a:off x="5849250" y="2801250"/>
            <a:ext cx="222600" cy="118500"/>
          </a:xfrm>
          <a:prstGeom prst="curvedConnector2">
            <a:avLst/>
          </a:prstGeom>
          <a:noFill/>
          <a:ln cap="flat" cmpd="sng" w="19050">
            <a:solidFill>
              <a:schemeClr val="dk2"/>
            </a:solidFill>
            <a:prstDash val="solid"/>
            <a:round/>
            <a:headEnd len="med" w="med" type="none"/>
            <a:tailEnd len="med" w="med" type="none"/>
          </a:ln>
        </p:spPr>
      </p:cxnSp>
      <p:cxnSp>
        <p:nvCxnSpPr>
          <p:cNvPr id="1082" name="Google Shape;1082;p58"/>
          <p:cNvCxnSpPr>
            <a:endCxn id="1076" idx="1"/>
          </p:cNvCxnSpPr>
          <p:nvPr/>
        </p:nvCxnSpPr>
        <p:spPr>
          <a:xfrm flipH="1" rot="-5400000">
            <a:off x="5658750" y="2991750"/>
            <a:ext cx="603600" cy="118500"/>
          </a:xfrm>
          <a:prstGeom prst="curvedConnector2">
            <a:avLst/>
          </a:prstGeom>
          <a:noFill/>
          <a:ln cap="flat" cmpd="sng" w="19050">
            <a:solidFill>
              <a:schemeClr val="dk2"/>
            </a:solidFill>
            <a:prstDash val="solid"/>
            <a:round/>
            <a:headEnd len="med" w="med" type="none"/>
            <a:tailEnd len="med" w="med" type="none"/>
          </a:ln>
        </p:spPr>
      </p:cxnSp>
      <p:cxnSp>
        <p:nvCxnSpPr>
          <p:cNvPr id="1083" name="Google Shape;1083;p58"/>
          <p:cNvCxnSpPr>
            <a:endCxn id="1077" idx="1"/>
          </p:cNvCxnSpPr>
          <p:nvPr/>
        </p:nvCxnSpPr>
        <p:spPr>
          <a:xfrm flipH="1" rot="-5400000">
            <a:off x="5472300" y="3186300"/>
            <a:ext cx="984600" cy="110400"/>
          </a:xfrm>
          <a:prstGeom prst="curvedConnector2">
            <a:avLst/>
          </a:prstGeom>
          <a:noFill/>
          <a:ln cap="flat" cmpd="sng" w="19050">
            <a:solidFill>
              <a:schemeClr val="dk2"/>
            </a:solidFill>
            <a:prstDash val="solid"/>
            <a:round/>
            <a:headEnd len="med" w="med" type="none"/>
            <a:tailEnd len="med" w="med" type="none"/>
          </a:ln>
        </p:spPr>
      </p:cxnSp>
      <p:cxnSp>
        <p:nvCxnSpPr>
          <p:cNvPr id="1084" name="Google Shape;1084;p58"/>
          <p:cNvCxnSpPr>
            <a:stCxn id="1071" idx="3"/>
            <a:endCxn id="1070" idx="1"/>
          </p:cNvCxnSpPr>
          <p:nvPr/>
        </p:nvCxnSpPr>
        <p:spPr>
          <a:xfrm flipH="1" rot="10800000">
            <a:off x="4648200" y="1447800"/>
            <a:ext cx="1066800" cy="3909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85" name="Google Shape;1085;p58"/>
          <p:cNvCxnSpPr>
            <a:stCxn id="1071" idx="3"/>
            <a:endCxn id="1072" idx="1"/>
          </p:cNvCxnSpPr>
          <p:nvPr/>
        </p:nvCxnSpPr>
        <p:spPr>
          <a:xfrm flipH="1" rot="10800000">
            <a:off x="4648200" y="1828800"/>
            <a:ext cx="1219200" cy="99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86" name="Google Shape;1086;p58"/>
          <p:cNvCxnSpPr>
            <a:stCxn id="1071" idx="3"/>
            <a:endCxn id="1073" idx="1"/>
          </p:cNvCxnSpPr>
          <p:nvPr/>
        </p:nvCxnSpPr>
        <p:spPr>
          <a:xfrm>
            <a:off x="4648200" y="1838700"/>
            <a:ext cx="1371600" cy="3711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87" name="Google Shape;1087;p58"/>
          <p:cNvCxnSpPr>
            <a:stCxn id="1071" idx="3"/>
            <a:endCxn id="1074" idx="1"/>
          </p:cNvCxnSpPr>
          <p:nvPr/>
        </p:nvCxnSpPr>
        <p:spPr>
          <a:xfrm>
            <a:off x="4648200" y="1838700"/>
            <a:ext cx="1219200" cy="7521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88" name="Google Shape;1088;p58"/>
          <p:cNvCxnSpPr>
            <a:stCxn id="1071" idx="3"/>
            <a:endCxn id="1075" idx="1"/>
          </p:cNvCxnSpPr>
          <p:nvPr/>
        </p:nvCxnSpPr>
        <p:spPr>
          <a:xfrm>
            <a:off x="4648200" y="1838700"/>
            <a:ext cx="1371600" cy="11331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89" name="Google Shape;1089;p58"/>
          <p:cNvCxnSpPr>
            <a:stCxn id="1071" idx="3"/>
            <a:endCxn id="1076" idx="1"/>
          </p:cNvCxnSpPr>
          <p:nvPr/>
        </p:nvCxnSpPr>
        <p:spPr>
          <a:xfrm>
            <a:off x="4648200" y="1838700"/>
            <a:ext cx="1371600" cy="1514100"/>
          </a:xfrm>
          <a:prstGeom prst="curvedConnector3">
            <a:avLst>
              <a:gd fmla="val 50000" name="adj1"/>
            </a:avLst>
          </a:prstGeom>
          <a:noFill/>
          <a:ln cap="flat" cmpd="sng" w="9525">
            <a:solidFill>
              <a:srgbClr val="C27BA0"/>
            </a:solidFill>
            <a:prstDash val="solid"/>
            <a:round/>
            <a:headEnd len="med" w="med" type="none"/>
            <a:tailEnd len="med" w="med" type="none"/>
          </a:ln>
        </p:spPr>
      </p:cxnSp>
      <p:cxnSp>
        <p:nvCxnSpPr>
          <p:cNvPr id="1090" name="Google Shape;1090;p58"/>
          <p:cNvCxnSpPr>
            <a:stCxn id="1071" idx="3"/>
            <a:endCxn id="1077" idx="1"/>
          </p:cNvCxnSpPr>
          <p:nvPr/>
        </p:nvCxnSpPr>
        <p:spPr>
          <a:xfrm>
            <a:off x="4648200" y="1838700"/>
            <a:ext cx="1371600" cy="1895100"/>
          </a:xfrm>
          <a:prstGeom prst="curvedConnector3">
            <a:avLst>
              <a:gd fmla="val 50000" name="adj1"/>
            </a:avLst>
          </a:prstGeom>
          <a:noFill/>
          <a:ln cap="flat" cmpd="sng" w="9525">
            <a:solidFill>
              <a:srgbClr val="C27BA0"/>
            </a:solidFill>
            <a:prstDash val="solid"/>
            <a:round/>
            <a:headEnd len="med" w="med" type="none"/>
            <a:tailEnd len="med" w="med" type="none"/>
          </a:ln>
        </p:spPr>
      </p:cxnSp>
      <p:pic>
        <p:nvPicPr>
          <p:cNvPr descr="scroller.png" id="1091" name="Google Shape;1091;p58"/>
          <p:cNvPicPr preferRelativeResize="0"/>
          <p:nvPr/>
        </p:nvPicPr>
        <p:blipFill>
          <a:blip r:embed="rId3">
            <a:alphaModFix/>
          </a:blip>
          <a:stretch>
            <a:fillRect/>
          </a:stretch>
        </p:blipFill>
        <p:spPr>
          <a:xfrm>
            <a:off x="2703776" y="2467950"/>
            <a:ext cx="1454312" cy="1447800"/>
          </a:xfrm>
          <a:prstGeom prst="rect">
            <a:avLst/>
          </a:prstGeom>
          <a:noFill/>
          <a:ln>
            <a:noFill/>
          </a:ln>
        </p:spPr>
      </p:pic>
      <p:sp>
        <p:nvSpPr>
          <p:cNvPr id="1092" name="Google Shape;1092;p58"/>
          <p:cNvSpPr/>
          <p:nvPr/>
        </p:nvSpPr>
        <p:spPr>
          <a:xfrm>
            <a:off x="2744325" y="2503125"/>
            <a:ext cx="1392300" cy="13887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8"/>
          <p:cNvSpPr/>
          <p:nvPr/>
        </p:nvSpPr>
        <p:spPr>
          <a:xfrm>
            <a:off x="2791950" y="2550750"/>
            <a:ext cx="1178100" cy="11841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8"/>
          <p:cNvSpPr/>
          <p:nvPr/>
        </p:nvSpPr>
        <p:spPr>
          <a:xfrm>
            <a:off x="3970050" y="2550750"/>
            <a:ext cx="119100" cy="11841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8"/>
          <p:cNvSpPr/>
          <p:nvPr/>
        </p:nvSpPr>
        <p:spPr>
          <a:xfrm>
            <a:off x="2791950" y="3734850"/>
            <a:ext cx="1178100" cy="1143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8"/>
          <p:cNvSpPr/>
          <p:nvPr/>
        </p:nvSpPr>
        <p:spPr>
          <a:xfrm>
            <a:off x="3970050" y="3734850"/>
            <a:ext cx="119100" cy="1143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8"/>
          <p:cNvSpPr/>
          <p:nvPr/>
        </p:nvSpPr>
        <p:spPr>
          <a:xfrm>
            <a:off x="2791950" y="2550750"/>
            <a:ext cx="1924200" cy="1985400"/>
          </a:xfrm>
          <a:prstGeom prst="rect">
            <a:avLst/>
          </a:prstGeom>
          <a:noFill/>
          <a:ln cap="flat" cmpd="sng" w="9525">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8"/>
          <p:cNvSpPr txBox="1"/>
          <p:nvPr/>
        </p:nvSpPr>
        <p:spPr>
          <a:xfrm>
            <a:off x="7383950" y="1521150"/>
            <a:ext cx="11454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applies clip</a:t>
            </a:r>
            <a:endParaRPr i="1">
              <a:latin typeface="Droid Serif"/>
              <a:ea typeface="Droid Serif"/>
              <a:cs typeface="Droid Serif"/>
              <a:sym typeface="Droid Serif"/>
            </a:endParaRPr>
          </a:p>
        </p:txBody>
      </p:sp>
      <p:cxnSp>
        <p:nvCxnSpPr>
          <p:cNvPr id="1099" name="Google Shape;1099;p58"/>
          <p:cNvCxnSpPr>
            <a:stCxn id="1098" idx="1"/>
            <a:endCxn id="1072" idx="3"/>
          </p:cNvCxnSpPr>
          <p:nvPr/>
        </p:nvCxnSpPr>
        <p:spPr>
          <a:xfrm flipH="1">
            <a:off x="6934250" y="1716600"/>
            <a:ext cx="449700" cy="112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59"/>
          <p:cNvSpPr txBox="1"/>
          <p:nvPr/>
        </p:nvSpPr>
        <p:spPr>
          <a:xfrm>
            <a:off x="6553200" y="3048000"/>
            <a:ext cx="1752600" cy="914400"/>
          </a:xfrm>
          <a:prstGeom prst="rect">
            <a:avLst/>
          </a:prstGeom>
          <a:solidFill>
            <a:srgbClr val="EFEFE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05" name="Google Shape;1105;p59"/>
          <p:cNvSpPr txBox="1"/>
          <p:nvPr/>
        </p:nvSpPr>
        <p:spPr>
          <a:xfrm>
            <a:off x="1676400" y="34290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06" name="Google Shape;1106;p5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compositing update</a:t>
            </a:r>
            <a:endParaRPr b="1" sz="3600">
              <a:solidFill>
                <a:srgbClr val="434343"/>
              </a:solidFill>
              <a:latin typeface="Droid Sans"/>
              <a:ea typeface="Droid Sans"/>
              <a:cs typeface="Droid Sans"/>
              <a:sym typeface="Droid Sans"/>
            </a:endParaRPr>
          </a:p>
        </p:txBody>
      </p:sp>
      <p:sp>
        <p:nvSpPr>
          <p:cNvPr id="1108" name="Google Shape;1108;p59"/>
          <p:cNvSpPr txBox="1"/>
          <p:nvPr/>
        </p:nvSpPr>
        <p:spPr>
          <a:xfrm>
            <a:off x="19407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109" name="Google Shape;1109;p59"/>
          <p:cNvSpPr txBox="1"/>
          <p:nvPr/>
        </p:nvSpPr>
        <p:spPr>
          <a:xfrm>
            <a:off x="313385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110" name="Google Shape;1110;p59"/>
          <p:cNvSpPr txBox="1"/>
          <p:nvPr/>
        </p:nvSpPr>
        <p:spPr>
          <a:xfrm>
            <a:off x="43270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111" name="Google Shape;1111;p59"/>
          <p:cNvSpPr txBox="1"/>
          <p:nvPr/>
        </p:nvSpPr>
        <p:spPr>
          <a:xfrm>
            <a:off x="7108700" y="1539488"/>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descr="latest" id="1112" name="Google Shape;1112;p59"/>
          <p:cNvPicPr preferRelativeResize="0"/>
          <p:nvPr/>
        </p:nvPicPr>
        <p:blipFill>
          <a:blip r:embed="rId3">
            <a:alphaModFix/>
          </a:blip>
          <a:stretch>
            <a:fillRect/>
          </a:stretch>
        </p:blipFill>
        <p:spPr>
          <a:xfrm>
            <a:off x="762000" y="1623989"/>
            <a:ext cx="1041634" cy="685799"/>
          </a:xfrm>
          <a:prstGeom prst="rect">
            <a:avLst/>
          </a:prstGeom>
          <a:noFill/>
          <a:ln>
            <a:noFill/>
          </a:ln>
        </p:spPr>
      </p:pic>
      <p:sp>
        <p:nvSpPr>
          <p:cNvPr id="1113" name="Google Shape;1113;p59"/>
          <p:cNvSpPr txBox="1"/>
          <p:nvPr/>
        </p:nvSpPr>
        <p:spPr>
          <a:xfrm rot="-1353">
            <a:off x="780894" y="1718747"/>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114" name="Google Shape;1114;p59"/>
          <p:cNvCxnSpPr/>
          <p:nvPr/>
        </p:nvCxnSpPr>
        <p:spPr>
          <a:xfrm>
            <a:off x="1803625" y="2190613"/>
            <a:ext cx="3328800" cy="0"/>
          </a:xfrm>
          <a:prstGeom prst="straightConnector1">
            <a:avLst/>
          </a:prstGeom>
          <a:noFill/>
          <a:ln cap="flat" cmpd="sng" w="28575">
            <a:solidFill>
              <a:srgbClr val="999999"/>
            </a:solidFill>
            <a:prstDash val="solid"/>
            <a:round/>
            <a:headEnd len="med" w="med" type="none"/>
            <a:tailEnd len="med" w="med" type="triangle"/>
          </a:ln>
        </p:spPr>
      </p:cxnSp>
      <p:sp>
        <p:nvSpPr>
          <p:cNvPr id="1115" name="Google Shape;1115;p59"/>
          <p:cNvSpPr txBox="1"/>
          <p:nvPr/>
        </p:nvSpPr>
        <p:spPr>
          <a:xfrm>
            <a:off x="5520150" y="1425938"/>
            <a:ext cx="1309800" cy="5553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116" name="Google Shape;1116;p59"/>
          <p:cNvSpPr/>
          <p:nvPr/>
        </p:nvSpPr>
        <p:spPr>
          <a:xfrm>
            <a:off x="4980000" y="990600"/>
            <a:ext cx="1402758" cy="475632"/>
          </a:xfrm>
          <a:prstGeom prst="irregularSeal2">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NEW</a:t>
            </a:r>
            <a:endParaRPr sz="1200">
              <a:latin typeface="Droid Sans"/>
              <a:ea typeface="Droid Sans"/>
              <a:cs typeface="Droid Sans"/>
              <a:sym typeface="Droid Sans"/>
            </a:endParaRPr>
          </a:p>
        </p:txBody>
      </p:sp>
      <p:cxnSp>
        <p:nvCxnSpPr>
          <p:cNvPr id="1117" name="Google Shape;1117;p59"/>
          <p:cNvCxnSpPr>
            <a:stCxn id="1108" idx="3"/>
            <a:endCxn id="1109" idx="1"/>
          </p:cNvCxnSpPr>
          <p:nvPr/>
        </p:nvCxnSpPr>
        <p:spPr>
          <a:xfrm>
            <a:off x="2855100" y="1691888"/>
            <a:ext cx="278700" cy="0"/>
          </a:xfrm>
          <a:prstGeom prst="straightConnector1">
            <a:avLst/>
          </a:prstGeom>
          <a:noFill/>
          <a:ln cap="flat" cmpd="sng" w="19050">
            <a:solidFill>
              <a:schemeClr val="dk2"/>
            </a:solidFill>
            <a:prstDash val="solid"/>
            <a:round/>
            <a:headEnd len="med" w="med" type="none"/>
            <a:tailEnd len="med" w="med" type="triangle"/>
          </a:ln>
        </p:spPr>
      </p:cxnSp>
      <p:cxnSp>
        <p:nvCxnSpPr>
          <p:cNvPr id="1118" name="Google Shape;1118;p59"/>
          <p:cNvCxnSpPr>
            <a:stCxn id="1109" idx="3"/>
            <a:endCxn id="1110" idx="1"/>
          </p:cNvCxnSpPr>
          <p:nvPr/>
        </p:nvCxnSpPr>
        <p:spPr>
          <a:xfrm>
            <a:off x="4048250" y="1691888"/>
            <a:ext cx="278700" cy="0"/>
          </a:xfrm>
          <a:prstGeom prst="straightConnector1">
            <a:avLst/>
          </a:prstGeom>
          <a:noFill/>
          <a:ln cap="flat" cmpd="sng" w="19050">
            <a:solidFill>
              <a:schemeClr val="dk2"/>
            </a:solidFill>
            <a:prstDash val="solid"/>
            <a:round/>
            <a:headEnd len="med" w="med" type="none"/>
            <a:tailEnd len="med" w="med" type="triangle"/>
          </a:ln>
        </p:spPr>
      </p:cxnSp>
      <p:cxnSp>
        <p:nvCxnSpPr>
          <p:cNvPr id="1119" name="Google Shape;1119;p59"/>
          <p:cNvCxnSpPr>
            <a:stCxn id="1110" idx="3"/>
            <a:endCxn id="1115" idx="1"/>
          </p:cNvCxnSpPr>
          <p:nvPr/>
        </p:nvCxnSpPr>
        <p:spPr>
          <a:xfrm>
            <a:off x="5241400" y="1691888"/>
            <a:ext cx="278700" cy="11700"/>
          </a:xfrm>
          <a:prstGeom prst="straightConnector1">
            <a:avLst/>
          </a:prstGeom>
          <a:noFill/>
          <a:ln cap="flat" cmpd="sng" w="19050">
            <a:solidFill>
              <a:schemeClr val="dk2"/>
            </a:solidFill>
            <a:prstDash val="solid"/>
            <a:round/>
            <a:headEnd len="med" w="med" type="none"/>
            <a:tailEnd len="med" w="med" type="triangle"/>
          </a:ln>
        </p:spPr>
      </p:cxnSp>
      <p:cxnSp>
        <p:nvCxnSpPr>
          <p:cNvPr id="1120" name="Google Shape;1120;p59"/>
          <p:cNvCxnSpPr>
            <a:stCxn id="1115" idx="3"/>
            <a:endCxn id="1111" idx="1"/>
          </p:cNvCxnSpPr>
          <p:nvPr/>
        </p:nvCxnSpPr>
        <p:spPr>
          <a:xfrm flipH="1" rot="10800000">
            <a:off x="6829950" y="1691888"/>
            <a:ext cx="278700" cy="11700"/>
          </a:xfrm>
          <a:prstGeom prst="straightConnector1">
            <a:avLst/>
          </a:prstGeom>
          <a:noFill/>
          <a:ln cap="flat" cmpd="sng" w="19050">
            <a:solidFill>
              <a:schemeClr val="dk2"/>
            </a:solidFill>
            <a:prstDash val="solid"/>
            <a:round/>
            <a:headEnd len="med" w="med" type="none"/>
            <a:tailEnd len="med" w="med" type="triangle"/>
          </a:ln>
        </p:spPr>
      </p:cxnSp>
      <p:sp>
        <p:nvSpPr>
          <p:cNvPr id="1121" name="Google Shape;1121;p59"/>
          <p:cNvSpPr txBox="1"/>
          <p:nvPr/>
        </p:nvSpPr>
        <p:spPr>
          <a:xfrm>
            <a:off x="762000" y="2895600"/>
            <a:ext cx="3785100" cy="3810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PaintLayerCompositor</a:t>
            </a:r>
            <a:r>
              <a:rPr lang="en">
                <a:latin typeface="Consolas"/>
                <a:ea typeface="Consolas"/>
                <a:cs typeface="Consolas"/>
                <a:sym typeface="Consolas"/>
              </a:rPr>
              <a:t>::UpdateIfNeeded</a:t>
            </a:r>
            <a:endParaRPr>
              <a:solidFill>
                <a:srgbClr val="0000FF"/>
              </a:solidFill>
              <a:latin typeface="Consolas"/>
              <a:ea typeface="Consolas"/>
              <a:cs typeface="Consolas"/>
              <a:sym typeface="Consolas"/>
            </a:endParaRPr>
          </a:p>
        </p:txBody>
      </p:sp>
      <p:sp>
        <p:nvSpPr>
          <p:cNvPr id="1122" name="Google Shape;1122;p59"/>
          <p:cNvSpPr txBox="1"/>
          <p:nvPr/>
        </p:nvSpPr>
        <p:spPr>
          <a:xfrm>
            <a:off x="3124200" y="35052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23" name="Google Shape;1123;p59"/>
          <p:cNvSpPr/>
          <p:nvPr/>
        </p:nvSpPr>
        <p:spPr>
          <a:xfrm>
            <a:off x="4267200" y="1981200"/>
            <a:ext cx="1447800" cy="914400"/>
          </a:xfrm>
          <a:custGeom>
            <a:rect b="b" l="l" r="r" t="t"/>
            <a:pathLst>
              <a:path extrusionOk="0" h="36576" w="57912">
                <a:moveTo>
                  <a:pt x="57912" y="0"/>
                </a:moveTo>
                <a:lnTo>
                  <a:pt x="57912" y="21336"/>
                </a:lnTo>
                <a:lnTo>
                  <a:pt x="0" y="21336"/>
                </a:lnTo>
                <a:lnTo>
                  <a:pt x="0" y="36576"/>
                </a:lnTo>
              </a:path>
            </a:pathLst>
          </a:custGeom>
          <a:noFill/>
          <a:ln cap="flat" cmpd="sng" w="28575">
            <a:solidFill>
              <a:srgbClr val="6AA84F"/>
            </a:solidFill>
            <a:prstDash val="solid"/>
            <a:round/>
            <a:headEnd len="med" w="med" type="none"/>
            <a:tailEnd len="med" w="med" type="triangle"/>
          </a:ln>
        </p:spPr>
      </p:sp>
      <p:sp>
        <p:nvSpPr>
          <p:cNvPr id="1124" name="Google Shape;1124;p59"/>
          <p:cNvSpPr txBox="1"/>
          <p:nvPr/>
        </p:nvSpPr>
        <p:spPr>
          <a:xfrm>
            <a:off x="1905000" y="38862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25" name="Google Shape;1125;p59"/>
          <p:cNvSpPr txBox="1"/>
          <p:nvPr/>
        </p:nvSpPr>
        <p:spPr>
          <a:xfrm>
            <a:off x="3352800" y="39624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26" name="Google Shape;1126;p59"/>
          <p:cNvSpPr txBox="1"/>
          <p:nvPr/>
        </p:nvSpPr>
        <p:spPr>
          <a:xfrm>
            <a:off x="1905000" y="4343400"/>
            <a:ext cx="2667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27" name="Google Shape;1127;p59"/>
          <p:cNvSpPr txBox="1"/>
          <p:nvPr/>
        </p:nvSpPr>
        <p:spPr>
          <a:xfrm>
            <a:off x="3352800" y="4419600"/>
            <a:ext cx="1117800" cy="22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cxnSp>
        <p:nvCxnSpPr>
          <p:cNvPr id="1128" name="Google Shape;1128;p59"/>
          <p:cNvCxnSpPr>
            <a:endCxn id="1124" idx="1"/>
          </p:cNvCxnSpPr>
          <p:nvPr/>
        </p:nvCxnSpPr>
        <p:spPr>
          <a:xfrm flipH="1" rot="-5400000">
            <a:off x="1711650" y="3883350"/>
            <a:ext cx="255300" cy="131400"/>
          </a:xfrm>
          <a:prstGeom prst="curvedConnector2">
            <a:avLst/>
          </a:prstGeom>
          <a:noFill/>
          <a:ln cap="flat" cmpd="sng" w="19050">
            <a:solidFill>
              <a:schemeClr val="dk2"/>
            </a:solidFill>
            <a:prstDash val="solid"/>
            <a:round/>
            <a:headEnd len="med" w="med" type="none"/>
            <a:tailEnd len="med" w="med" type="none"/>
          </a:ln>
        </p:spPr>
      </p:cxnSp>
      <p:cxnSp>
        <p:nvCxnSpPr>
          <p:cNvPr id="1129" name="Google Shape;1129;p59"/>
          <p:cNvCxnSpPr>
            <a:endCxn id="1126" idx="1"/>
          </p:cNvCxnSpPr>
          <p:nvPr/>
        </p:nvCxnSpPr>
        <p:spPr>
          <a:xfrm flipH="1" rot="-5400000">
            <a:off x="1474950" y="4103850"/>
            <a:ext cx="720600" cy="139500"/>
          </a:xfrm>
          <a:prstGeom prst="curvedConnector2">
            <a:avLst/>
          </a:prstGeom>
          <a:noFill/>
          <a:ln cap="flat" cmpd="sng" w="19050">
            <a:solidFill>
              <a:schemeClr val="dk2"/>
            </a:solidFill>
            <a:prstDash val="solid"/>
            <a:round/>
            <a:headEnd len="med" w="med" type="none"/>
            <a:tailEnd len="med" w="med" type="none"/>
          </a:ln>
        </p:spPr>
      </p:cxnSp>
      <p:sp>
        <p:nvSpPr>
          <p:cNvPr id="1130" name="Google Shape;1130;p59"/>
          <p:cNvSpPr/>
          <p:nvPr/>
        </p:nvSpPr>
        <p:spPr>
          <a:xfrm>
            <a:off x="1371600" y="3429000"/>
            <a:ext cx="152400" cy="1295400"/>
          </a:xfrm>
          <a:prstGeom prst="leftBrace">
            <a:avLst>
              <a:gd fmla="val 8333" name="adj1"/>
              <a:gd fmla="val 50000" name="adj2"/>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1" name="Google Shape;1131;p59"/>
          <p:cNvCxnSpPr>
            <a:endCxn id="1130" idx="1"/>
          </p:cNvCxnSpPr>
          <p:nvPr/>
        </p:nvCxnSpPr>
        <p:spPr>
          <a:xfrm flipH="1" rot="-5400000">
            <a:off x="739500" y="3444600"/>
            <a:ext cx="787500" cy="476700"/>
          </a:xfrm>
          <a:prstGeom prst="curvedConnector2">
            <a:avLst/>
          </a:prstGeom>
          <a:noFill/>
          <a:ln cap="flat" cmpd="sng" w="19050">
            <a:solidFill>
              <a:srgbClr val="6AA84F"/>
            </a:solidFill>
            <a:prstDash val="solid"/>
            <a:round/>
            <a:headEnd len="med" w="med" type="none"/>
            <a:tailEnd len="med" w="med" type="none"/>
          </a:ln>
        </p:spPr>
      </p:cxnSp>
      <p:sp>
        <p:nvSpPr>
          <p:cNvPr id="1132" name="Google Shape;1132;p59"/>
          <p:cNvSpPr txBox="1"/>
          <p:nvPr/>
        </p:nvSpPr>
        <p:spPr>
          <a:xfrm rot="3555041">
            <a:off x="563422" y="3832750"/>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1133" name="Google Shape;1133;p59"/>
          <p:cNvSpPr/>
          <p:nvPr/>
        </p:nvSpPr>
        <p:spPr>
          <a:xfrm>
            <a:off x="68580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134" name="Google Shape;1134;p59"/>
          <p:cNvSpPr txBox="1"/>
          <p:nvPr/>
        </p:nvSpPr>
        <p:spPr>
          <a:xfrm>
            <a:off x="6349500" y="2362200"/>
            <a:ext cx="2184900" cy="3810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GraphicsLayer::</a:t>
            </a:r>
            <a:r>
              <a:rPr b="1" lang="en">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
        <p:nvSpPr>
          <p:cNvPr id="1135" name="Google Shape;1135;p59"/>
          <p:cNvSpPr/>
          <p:nvPr/>
        </p:nvSpPr>
        <p:spPr>
          <a:xfrm>
            <a:off x="72780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136" name="Google Shape;1136;p59"/>
          <p:cNvSpPr/>
          <p:nvPr/>
        </p:nvSpPr>
        <p:spPr>
          <a:xfrm>
            <a:off x="7696200" y="3429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cxnSp>
        <p:nvCxnSpPr>
          <p:cNvPr id="1137" name="Google Shape;1137;p59"/>
          <p:cNvCxnSpPr/>
          <p:nvPr/>
        </p:nvCxnSpPr>
        <p:spPr>
          <a:xfrm>
            <a:off x="7296025" y="1846175"/>
            <a:ext cx="0" cy="483600"/>
          </a:xfrm>
          <a:prstGeom prst="straightConnector1">
            <a:avLst/>
          </a:prstGeom>
          <a:noFill/>
          <a:ln cap="flat" cmpd="sng" w="19050">
            <a:solidFill>
              <a:schemeClr val="dk2"/>
            </a:solidFill>
            <a:prstDash val="solid"/>
            <a:round/>
            <a:headEnd len="med" w="med" type="none"/>
            <a:tailEnd len="med" w="med" type="triangle"/>
          </a:ln>
        </p:spPr>
      </p:cxnSp>
      <p:cxnSp>
        <p:nvCxnSpPr>
          <p:cNvPr id="1138" name="Google Shape;1138;p59"/>
          <p:cNvCxnSpPr/>
          <p:nvPr/>
        </p:nvCxnSpPr>
        <p:spPr>
          <a:xfrm>
            <a:off x="7907175" y="2739725"/>
            <a:ext cx="0" cy="653100"/>
          </a:xfrm>
          <a:prstGeom prst="straightConnector1">
            <a:avLst/>
          </a:prstGeom>
          <a:noFill/>
          <a:ln cap="flat" cmpd="sng" w="19050">
            <a:solidFill>
              <a:schemeClr val="dk2"/>
            </a:solidFill>
            <a:prstDash val="solid"/>
            <a:round/>
            <a:headEnd len="med" w="med" type="none"/>
            <a:tailEnd len="med" w="med" type="triangle"/>
          </a:ln>
        </p:spPr>
      </p:cxnSp>
      <p:sp>
        <p:nvSpPr>
          <p:cNvPr id="1139" name="Google Shape;1139;p59"/>
          <p:cNvSpPr txBox="1"/>
          <p:nvPr/>
        </p:nvSpPr>
        <p:spPr>
          <a:xfrm>
            <a:off x="4800600" y="4267200"/>
            <a:ext cx="38862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Each layer is painted separately.</a:t>
            </a:r>
            <a:endParaRPr i="1" sz="1800">
              <a:latin typeface="Droid Serif"/>
              <a:ea typeface="Droid Serif"/>
              <a:cs typeface="Droid Serif"/>
              <a:sym typeface="Droid Serif"/>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60"/>
          <p:cNvSpPr/>
          <p:nvPr/>
        </p:nvSpPr>
        <p:spPr>
          <a:xfrm rot="-2086160">
            <a:off x="3347098" y="1993946"/>
            <a:ext cx="1524004" cy="457209"/>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0"/>
          <p:cNvSpPr/>
          <p:nvPr/>
        </p:nvSpPr>
        <p:spPr>
          <a:xfrm>
            <a:off x="3505200" y="1371600"/>
            <a:ext cx="3048000" cy="9144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0"/>
          <p:cNvSpPr/>
          <p:nvPr/>
        </p:nvSpPr>
        <p:spPr>
          <a:xfrm>
            <a:off x="813828" y="2334000"/>
            <a:ext cx="3048000" cy="1905000"/>
          </a:xfrm>
          <a:prstGeom prst="roundRect">
            <a:avLst>
              <a:gd fmla="val 16667" name="adj"/>
            </a:avLst>
          </a:prstGeom>
          <a:solidFill>
            <a:srgbClr val="FFFFFF"/>
          </a:solidFill>
          <a:ln cap="flat" cmpd="sng" w="19050">
            <a:solidFill>
              <a:srgbClr val="4A86E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0"/>
          <p:cNvSpPr txBox="1"/>
          <p:nvPr/>
        </p:nvSpPr>
        <p:spPr>
          <a:xfrm>
            <a:off x="1475328" y="2334000"/>
            <a:ext cx="13959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clip</a:t>
            </a:r>
            <a:endParaRPr i="1">
              <a:latin typeface="Droid Serif"/>
              <a:ea typeface="Droid Serif"/>
              <a:cs typeface="Droid Serif"/>
              <a:sym typeface="Droid Serif"/>
            </a:endParaRPr>
          </a:p>
        </p:txBody>
      </p:sp>
      <p:sp>
        <p:nvSpPr>
          <p:cNvPr id="1148" name="Google Shape;1148;p60"/>
          <p:cNvSpPr txBox="1"/>
          <p:nvPr/>
        </p:nvSpPr>
        <p:spPr>
          <a:xfrm>
            <a:off x="1804428" y="1191000"/>
            <a:ext cx="1752600" cy="914400"/>
          </a:xfrm>
          <a:prstGeom prst="rect">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PaintArtifact</a:t>
            </a:r>
            <a:endParaRPr>
              <a:solidFill>
                <a:srgbClr val="0000FF"/>
              </a:solidFill>
              <a:latin typeface="Consolas"/>
              <a:ea typeface="Consolas"/>
              <a:cs typeface="Consolas"/>
              <a:sym typeface="Consolas"/>
            </a:endParaRPr>
          </a:p>
        </p:txBody>
      </p:sp>
      <p:sp>
        <p:nvSpPr>
          <p:cNvPr id="1149" name="Google Shape;1149;p6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slimming paint</a:t>
            </a:r>
            <a:endParaRPr b="1" sz="3600">
              <a:solidFill>
                <a:srgbClr val="434343"/>
              </a:solidFill>
              <a:latin typeface="Droid Sans"/>
              <a:ea typeface="Droid Sans"/>
              <a:cs typeface="Droid Sans"/>
              <a:sym typeface="Droid Sans"/>
            </a:endParaRPr>
          </a:p>
        </p:txBody>
      </p:sp>
      <p:sp>
        <p:nvSpPr>
          <p:cNvPr id="1151" name="Google Shape;1151;p60"/>
          <p:cNvSpPr txBox="1"/>
          <p:nvPr/>
        </p:nvSpPr>
        <p:spPr>
          <a:xfrm>
            <a:off x="509028" y="1191000"/>
            <a:ext cx="914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152" name="Google Shape;1152;p60"/>
          <p:cNvSpPr txBox="1"/>
          <p:nvPr/>
        </p:nvSpPr>
        <p:spPr>
          <a:xfrm>
            <a:off x="6553200" y="1447800"/>
            <a:ext cx="1117800" cy="2286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53" name="Google Shape;1153;p60"/>
          <p:cNvSpPr txBox="1"/>
          <p:nvPr/>
        </p:nvSpPr>
        <p:spPr>
          <a:xfrm>
            <a:off x="6781800" y="1778000"/>
            <a:ext cx="1117800" cy="2286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54" name="Google Shape;1154;p60"/>
          <p:cNvSpPr txBox="1"/>
          <p:nvPr/>
        </p:nvSpPr>
        <p:spPr>
          <a:xfrm>
            <a:off x="6781800" y="2108200"/>
            <a:ext cx="1117800" cy="2286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55" name="Google Shape;1155;p60"/>
          <p:cNvSpPr/>
          <p:nvPr/>
        </p:nvSpPr>
        <p:spPr>
          <a:xfrm>
            <a:off x="2072028" y="1572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156" name="Google Shape;1156;p60"/>
          <p:cNvSpPr/>
          <p:nvPr/>
        </p:nvSpPr>
        <p:spPr>
          <a:xfrm>
            <a:off x="2492028" y="1572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sp>
        <p:nvSpPr>
          <p:cNvPr id="1157" name="Google Shape;1157;p60"/>
          <p:cNvSpPr/>
          <p:nvPr/>
        </p:nvSpPr>
        <p:spPr>
          <a:xfrm>
            <a:off x="2910228" y="1572000"/>
            <a:ext cx="418200" cy="381000"/>
          </a:xfrm>
          <a:prstGeom prst="rect">
            <a:avLst/>
          </a:prstGeom>
          <a:solidFill>
            <a:srgbClr val="EAD1DC"/>
          </a:solidFill>
          <a:ln cap="flat" cmpd="sng" w="19050">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a:t>
            </a:r>
            <a:endParaRPr b="1">
              <a:latin typeface="Droid Sans"/>
              <a:ea typeface="Droid Sans"/>
              <a:cs typeface="Droid Sans"/>
              <a:sym typeface="Droid Sans"/>
            </a:endParaRPr>
          </a:p>
        </p:txBody>
      </p:sp>
      <p:cxnSp>
        <p:nvCxnSpPr>
          <p:cNvPr id="1158" name="Google Shape;1158;p60"/>
          <p:cNvCxnSpPr/>
          <p:nvPr/>
        </p:nvCxnSpPr>
        <p:spPr>
          <a:xfrm>
            <a:off x="1271028" y="1495800"/>
            <a:ext cx="0" cy="838200"/>
          </a:xfrm>
          <a:prstGeom prst="straightConnector1">
            <a:avLst/>
          </a:prstGeom>
          <a:noFill/>
          <a:ln cap="flat" cmpd="sng" w="19050">
            <a:solidFill>
              <a:schemeClr val="dk2"/>
            </a:solidFill>
            <a:prstDash val="solid"/>
            <a:round/>
            <a:headEnd len="med" w="med" type="none"/>
            <a:tailEnd len="med" w="med" type="triangle"/>
          </a:ln>
        </p:spPr>
      </p:cxnSp>
      <p:sp>
        <p:nvSpPr>
          <p:cNvPr id="1159" name="Google Shape;1159;p60"/>
          <p:cNvSpPr txBox="1"/>
          <p:nvPr/>
        </p:nvSpPr>
        <p:spPr>
          <a:xfrm>
            <a:off x="4648200" y="3886200"/>
            <a:ext cx="3886200" cy="83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In the future, layers will be determined after paint</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cxnSp>
        <p:nvCxnSpPr>
          <p:cNvPr id="1160" name="Google Shape;1160;p60"/>
          <p:cNvCxnSpPr>
            <a:endCxn id="1153" idx="1"/>
          </p:cNvCxnSpPr>
          <p:nvPr/>
        </p:nvCxnSpPr>
        <p:spPr>
          <a:xfrm flipH="1" rot="-5400000">
            <a:off x="6607500" y="1718000"/>
            <a:ext cx="218400" cy="130200"/>
          </a:xfrm>
          <a:prstGeom prst="bentConnector2">
            <a:avLst/>
          </a:prstGeom>
          <a:noFill/>
          <a:ln cap="flat" cmpd="sng" w="19050">
            <a:solidFill>
              <a:schemeClr val="dk2"/>
            </a:solidFill>
            <a:prstDash val="solid"/>
            <a:round/>
            <a:headEnd len="med" w="med" type="none"/>
            <a:tailEnd len="med" w="med" type="none"/>
          </a:ln>
        </p:spPr>
      </p:cxnSp>
      <p:cxnSp>
        <p:nvCxnSpPr>
          <p:cNvPr id="1161" name="Google Shape;1161;p60"/>
          <p:cNvCxnSpPr>
            <a:endCxn id="1154" idx="1"/>
          </p:cNvCxnSpPr>
          <p:nvPr/>
        </p:nvCxnSpPr>
        <p:spPr>
          <a:xfrm flipH="1" rot="-5400000">
            <a:off x="6523350" y="1964050"/>
            <a:ext cx="390000" cy="126900"/>
          </a:xfrm>
          <a:prstGeom prst="bentConnector2">
            <a:avLst/>
          </a:prstGeom>
          <a:noFill/>
          <a:ln cap="flat" cmpd="sng" w="19050">
            <a:solidFill>
              <a:schemeClr val="dk2"/>
            </a:solidFill>
            <a:prstDash val="solid"/>
            <a:round/>
            <a:headEnd len="med" w="med" type="none"/>
            <a:tailEnd len="med" w="med" type="none"/>
          </a:ln>
        </p:spPr>
      </p:cxnSp>
      <p:sp>
        <p:nvSpPr>
          <p:cNvPr id="1162" name="Google Shape;1162;p60"/>
          <p:cNvSpPr txBox="1"/>
          <p:nvPr/>
        </p:nvSpPr>
        <p:spPr>
          <a:xfrm>
            <a:off x="2033028" y="2334000"/>
            <a:ext cx="13959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effect</a:t>
            </a:r>
            <a:endParaRPr i="1">
              <a:latin typeface="Droid Serif"/>
              <a:ea typeface="Droid Serif"/>
              <a:cs typeface="Droid Serif"/>
              <a:sym typeface="Droid Serif"/>
            </a:endParaRPr>
          </a:p>
        </p:txBody>
      </p:sp>
      <p:sp>
        <p:nvSpPr>
          <p:cNvPr id="1163" name="Google Shape;1163;p60"/>
          <p:cNvSpPr/>
          <p:nvPr/>
        </p:nvSpPr>
        <p:spPr>
          <a:xfrm>
            <a:off x="2635315" y="2777685"/>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0"/>
          <p:cNvSpPr/>
          <p:nvPr/>
        </p:nvSpPr>
        <p:spPr>
          <a:xfrm>
            <a:off x="2635315" y="3351856"/>
            <a:ext cx="191400" cy="191400"/>
          </a:xfrm>
          <a:prstGeom prst="ellipse">
            <a:avLst/>
          </a:prstGeom>
          <a:solidFill>
            <a:srgbClr val="A4C2F4"/>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5" name="Google Shape;1165;p60"/>
          <p:cNvCxnSpPr>
            <a:stCxn id="1163" idx="4"/>
            <a:endCxn id="1164" idx="0"/>
          </p:cNvCxnSpPr>
          <p:nvPr/>
        </p:nvCxnSpPr>
        <p:spPr>
          <a:xfrm>
            <a:off x="2731015" y="2969085"/>
            <a:ext cx="0" cy="382800"/>
          </a:xfrm>
          <a:prstGeom prst="straightConnector1">
            <a:avLst/>
          </a:prstGeom>
          <a:noFill/>
          <a:ln cap="flat" cmpd="sng" w="19050">
            <a:solidFill>
              <a:srgbClr val="1155CC"/>
            </a:solidFill>
            <a:prstDash val="solid"/>
            <a:round/>
            <a:headEnd len="med" w="med" type="triangle"/>
            <a:tailEnd len="med" w="med" type="none"/>
          </a:ln>
        </p:spPr>
      </p:cxnSp>
      <p:grpSp>
        <p:nvGrpSpPr>
          <p:cNvPr id="1166" name="Google Shape;1166;p60"/>
          <p:cNvGrpSpPr/>
          <p:nvPr/>
        </p:nvGrpSpPr>
        <p:grpSpPr>
          <a:xfrm>
            <a:off x="2642628" y="2334000"/>
            <a:ext cx="1395972" cy="1209246"/>
            <a:chOff x="1631375" y="1219700"/>
            <a:chExt cx="1496700" cy="1296500"/>
          </a:xfrm>
        </p:grpSpPr>
        <p:sp>
          <p:nvSpPr>
            <p:cNvPr id="1167" name="Google Shape;1167;p60"/>
            <p:cNvSpPr txBox="1"/>
            <p:nvPr/>
          </p:nvSpPr>
          <p:spPr>
            <a:xfrm>
              <a:off x="1631375" y="1219700"/>
              <a:ext cx="1496700" cy="81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scroll</a:t>
              </a:r>
              <a:endParaRPr i="1">
                <a:latin typeface="Droid Serif"/>
                <a:ea typeface="Droid Serif"/>
                <a:cs typeface="Droid Serif"/>
                <a:sym typeface="Droid Serif"/>
              </a:endParaRPr>
            </a:p>
          </p:txBody>
        </p:sp>
        <p:sp>
          <p:nvSpPr>
            <p:cNvPr id="1168" name="Google Shape;1168;p60"/>
            <p:cNvSpPr/>
            <p:nvPr/>
          </p:nvSpPr>
          <p:spPr>
            <a:xfrm>
              <a:off x="2277120" y="1695400"/>
              <a:ext cx="205200" cy="205200"/>
            </a:xfrm>
            <a:prstGeom prst="ellipse">
              <a:avLst/>
            </a:prstGeom>
            <a:solidFill>
              <a:srgbClr val="EEEEEE"/>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0"/>
            <p:cNvSpPr/>
            <p:nvPr/>
          </p:nvSpPr>
          <p:spPr>
            <a:xfrm>
              <a:off x="2277120" y="2311000"/>
              <a:ext cx="205200" cy="205200"/>
            </a:xfrm>
            <a:prstGeom prst="ellipse">
              <a:avLst/>
            </a:prstGeom>
            <a:solidFill>
              <a:srgbClr val="EEEEEE"/>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0" name="Google Shape;1170;p60"/>
            <p:cNvCxnSpPr>
              <a:stCxn id="1168" idx="4"/>
              <a:endCxn id="1169" idx="0"/>
            </p:cNvCxnSpPr>
            <p:nvPr/>
          </p:nvCxnSpPr>
          <p:spPr>
            <a:xfrm>
              <a:off x="2379720" y="1900600"/>
              <a:ext cx="0" cy="410400"/>
            </a:xfrm>
            <a:prstGeom prst="straightConnector1">
              <a:avLst/>
            </a:prstGeom>
            <a:noFill/>
            <a:ln cap="flat" cmpd="sng" w="19050">
              <a:solidFill>
                <a:srgbClr val="595959"/>
              </a:solidFill>
              <a:prstDash val="solid"/>
              <a:round/>
              <a:headEnd len="med" w="med" type="triangle"/>
              <a:tailEnd len="med" w="med" type="none"/>
            </a:ln>
          </p:spPr>
        </p:cxnSp>
      </p:grpSp>
      <p:sp>
        <p:nvSpPr>
          <p:cNvPr id="1171" name="Google Shape;1171;p60"/>
          <p:cNvSpPr/>
          <p:nvPr/>
        </p:nvSpPr>
        <p:spPr>
          <a:xfrm>
            <a:off x="2077615" y="2777685"/>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2" name="Google Shape;1172;p60"/>
          <p:cNvCxnSpPr>
            <a:stCxn id="1171" idx="4"/>
            <a:endCxn id="1173" idx="0"/>
          </p:cNvCxnSpPr>
          <p:nvPr/>
        </p:nvCxnSpPr>
        <p:spPr>
          <a:xfrm>
            <a:off x="2173315" y="2969085"/>
            <a:ext cx="0" cy="382800"/>
          </a:xfrm>
          <a:prstGeom prst="straightConnector1">
            <a:avLst/>
          </a:prstGeom>
          <a:noFill/>
          <a:ln cap="flat" cmpd="sng" w="19050">
            <a:solidFill>
              <a:srgbClr val="B45F06"/>
            </a:solidFill>
            <a:prstDash val="solid"/>
            <a:round/>
            <a:headEnd len="med" w="med" type="triangle"/>
            <a:tailEnd len="med" w="med" type="none"/>
          </a:ln>
        </p:spPr>
      </p:cxnSp>
      <p:cxnSp>
        <p:nvCxnSpPr>
          <p:cNvPr id="1174" name="Google Shape;1174;p60"/>
          <p:cNvCxnSpPr>
            <a:stCxn id="1173" idx="4"/>
            <a:endCxn id="1175" idx="0"/>
          </p:cNvCxnSpPr>
          <p:nvPr/>
        </p:nvCxnSpPr>
        <p:spPr>
          <a:xfrm flipH="1">
            <a:off x="1886215" y="3543256"/>
            <a:ext cx="287100" cy="382800"/>
          </a:xfrm>
          <a:prstGeom prst="straightConnector1">
            <a:avLst/>
          </a:prstGeom>
          <a:noFill/>
          <a:ln cap="flat" cmpd="sng" w="19050">
            <a:solidFill>
              <a:srgbClr val="B45F06"/>
            </a:solidFill>
            <a:prstDash val="solid"/>
            <a:round/>
            <a:headEnd len="med" w="med" type="triangle"/>
            <a:tailEnd len="med" w="med" type="none"/>
          </a:ln>
        </p:spPr>
      </p:cxnSp>
      <p:sp>
        <p:nvSpPr>
          <p:cNvPr id="1173" name="Google Shape;1173;p60"/>
          <p:cNvSpPr/>
          <p:nvPr/>
        </p:nvSpPr>
        <p:spPr>
          <a:xfrm>
            <a:off x="2077615" y="3351856"/>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0"/>
          <p:cNvSpPr/>
          <p:nvPr/>
        </p:nvSpPr>
        <p:spPr>
          <a:xfrm>
            <a:off x="1790529" y="3926026"/>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0"/>
          <p:cNvSpPr/>
          <p:nvPr/>
        </p:nvSpPr>
        <p:spPr>
          <a:xfrm>
            <a:off x="2378760" y="3926026"/>
            <a:ext cx="191400" cy="191400"/>
          </a:xfrm>
          <a:prstGeom prst="ellipse">
            <a:avLst/>
          </a:prstGeom>
          <a:solidFill>
            <a:srgbClr val="F9CB9C"/>
          </a:solid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7" name="Google Shape;1177;p60"/>
          <p:cNvCxnSpPr>
            <a:stCxn id="1173" idx="4"/>
            <a:endCxn id="1176" idx="0"/>
          </p:cNvCxnSpPr>
          <p:nvPr/>
        </p:nvCxnSpPr>
        <p:spPr>
          <a:xfrm>
            <a:off x="2173315" y="3543256"/>
            <a:ext cx="301200" cy="382800"/>
          </a:xfrm>
          <a:prstGeom prst="straightConnector1">
            <a:avLst/>
          </a:prstGeom>
          <a:noFill/>
          <a:ln cap="flat" cmpd="sng" w="19050">
            <a:solidFill>
              <a:srgbClr val="B45F06"/>
            </a:solidFill>
            <a:prstDash val="solid"/>
            <a:round/>
            <a:headEnd len="med" w="med" type="triangle"/>
            <a:tailEnd len="med" w="med" type="none"/>
          </a:ln>
        </p:spPr>
      </p:cxnSp>
      <p:sp>
        <p:nvSpPr>
          <p:cNvPr id="1178" name="Google Shape;1178;p60"/>
          <p:cNvSpPr txBox="1"/>
          <p:nvPr/>
        </p:nvSpPr>
        <p:spPr>
          <a:xfrm>
            <a:off x="737628" y="2334000"/>
            <a:ext cx="13959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transform</a:t>
            </a:r>
            <a:endParaRPr i="1">
              <a:latin typeface="Droid Serif"/>
              <a:ea typeface="Droid Serif"/>
              <a:cs typeface="Droid Serif"/>
              <a:sym typeface="Droid Serif"/>
            </a:endParaRPr>
          </a:p>
        </p:txBody>
      </p:sp>
      <p:sp>
        <p:nvSpPr>
          <p:cNvPr id="1179" name="Google Shape;1179;p60"/>
          <p:cNvSpPr/>
          <p:nvPr/>
        </p:nvSpPr>
        <p:spPr>
          <a:xfrm>
            <a:off x="1339915" y="2777685"/>
            <a:ext cx="191400" cy="191400"/>
          </a:xfrm>
          <a:prstGeom prst="ellipse">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0"/>
          <p:cNvSpPr/>
          <p:nvPr/>
        </p:nvSpPr>
        <p:spPr>
          <a:xfrm>
            <a:off x="1339915" y="3351856"/>
            <a:ext cx="191400" cy="191400"/>
          </a:xfrm>
          <a:prstGeom prst="ellipse">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1" name="Google Shape;1181;p60"/>
          <p:cNvCxnSpPr>
            <a:stCxn id="1179" idx="4"/>
            <a:endCxn id="1180" idx="0"/>
          </p:cNvCxnSpPr>
          <p:nvPr/>
        </p:nvCxnSpPr>
        <p:spPr>
          <a:xfrm>
            <a:off x="1435615" y="2969085"/>
            <a:ext cx="0" cy="382800"/>
          </a:xfrm>
          <a:prstGeom prst="straightConnector1">
            <a:avLst/>
          </a:prstGeom>
          <a:noFill/>
          <a:ln cap="flat" cmpd="sng" w="19050">
            <a:solidFill>
              <a:srgbClr val="38761D"/>
            </a:solidFill>
            <a:prstDash val="solid"/>
            <a:round/>
            <a:headEnd len="med" w="med" type="triangle"/>
            <a:tailEnd len="med" w="med" type="none"/>
          </a:ln>
        </p:spPr>
      </p:cxnSp>
      <p:grpSp>
        <p:nvGrpSpPr>
          <p:cNvPr id="1182" name="Google Shape;1182;p60"/>
          <p:cNvGrpSpPr/>
          <p:nvPr/>
        </p:nvGrpSpPr>
        <p:grpSpPr>
          <a:xfrm>
            <a:off x="1339915" y="3543256"/>
            <a:ext cx="191390" cy="574160"/>
            <a:chOff x="780420" y="1900611"/>
            <a:chExt cx="205200" cy="615589"/>
          </a:xfrm>
        </p:grpSpPr>
        <p:sp>
          <p:nvSpPr>
            <p:cNvPr id="1183" name="Google Shape;1183;p60"/>
            <p:cNvSpPr/>
            <p:nvPr/>
          </p:nvSpPr>
          <p:spPr>
            <a:xfrm>
              <a:off x="780420" y="2311000"/>
              <a:ext cx="205200" cy="205200"/>
            </a:xfrm>
            <a:prstGeom prst="ellipse">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4" name="Google Shape;1184;p60"/>
            <p:cNvCxnSpPr>
              <a:stCxn id="1180" idx="4"/>
              <a:endCxn id="1183" idx="0"/>
            </p:cNvCxnSpPr>
            <p:nvPr/>
          </p:nvCxnSpPr>
          <p:spPr>
            <a:xfrm>
              <a:off x="883026" y="1900611"/>
              <a:ext cx="0" cy="410400"/>
            </a:xfrm>
            <a:prstGeom prst="straightConnector1">
              <a:avLst/>
            </a:prstGeom>
            <a:noFill/>
            <a:ln cap="flat" cmpd="sng" w="19050">
              <a:solidFill>
                <a:srgbClr val="38761D"/>
              </a:solidFill>
              <a:prstDash val="solid"/>
              <a:round/>
              <a:headEnd len="med" w="med" type="triangle"/>
              <a:tailEnd len="med" w="med" type="none"/>
            </a:ln>
          </p:spPr>
        </p:cxnSp>
      </p:grpSp>
      <p:sp>
        <p:nvSpPr>
          <p:cNvPr id="1185" name="Google Shape;1185;p60"/>
          <p:cNvSpPr txBox="1"/>
          <p:nvPr/>
        </p:nvSpPr>
        <p:spPr>
          <a:xfrm>
            <a:off x="1956828" y="4010400"/>
            <a:ext cx="1704600" cy="7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Droid Serif"/>
                <a:ea typeface="Droid Serif"/>
                <a:cs typeface="Droid Serif"/>
                <a:sym typeface="Droid Serif"/>
              </a:rPr>
              <a:t>property trees</a:t>
            </a:r>
            <a:endParaRPr i="1">
              <a:solidFill>
                <a:schemeClr val="dk1"/>
              </a:solidFill>
              <a:latin typeface="Droid Serif"/>
              <a:ea typeface="Droid Serif"/>
              <a:cs typeface="Droid Serif"/>
              <a:sym typeface="Droid Serif"/>
            </a:endParaRPr>
          </a:p>
        </p:txBody>
      </p:sp>
      <p:cxnSp>
        <p:nvCxnSpPr>
          <p:cNvPr id="1186" name="Google Shape;1186;p60"/>
          <p:cNvCxnSpPr>
            <a:stCxn id="1151" idx="3"/>
          </p:cNvCxnSpPr>
          <p:nvPr/>
        </p:nvCxnSpPr>
        <p:spPr>
          <a:xfrm>
            <a:off x="1423428" y="1343400"/>
            <a:ext cx="381000" cy="600"/>
          </a:xfrm>
          <a:prstGeom prst="bentConnector3">
            <a:avLst>
              <a:gd fmla="val 50000" name="adj1"/>
            </a:avLst>
          </a:prstGeom>
          <a:noFill/>
          <a:ln cap="flat" cmpd="sng" w="19050">
            <a:solidFill>
              <a:schemeClr val="dk2"/>
            </a:solidFill>
            <a:prstDash val="solid"/>
            <a:round/>
            <a:headEnd len="med" w="med" type="none"/>
            <a:tailEnd len="med" w="med" type="triangle"/>
          </a:ln>
        </p:spPr>
      </p:cxnSp>
      <p:pic>
        <p:nvPicPr>
          <p:cNvPr id="1187" name="Google Shape;1187;p60"/>
          <p:cNvPicPr preferRelativeResize="0"/>
          <p:nvPr/>
        </p:nvPicPr>
        <p:blipFill>
          <a:blip r:embed="rId3">
            <a:alphaModFix/>
          </a:blip>
          <a:stretch>
            <a:fillRect/>
          </a:stretch>
        </p:blipFill>
        <p:spPr>
          <a:xfrm>
            <a:off x="4295344" y="1905000"/>
            <a:ext cx="1724456" cy="1524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61"/>
          <p:cNvSpPr/>
          <p:nvPr/>
        </p:nvSpPr>
        <p:spPr>
          <a:xfrm>
            <a:off x="4876800" y="2209800"/>
            <a:ext cx="685800" cy="1447800"/>
          </a:xfrm>
          <a:prstGeom prst="down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3" name="Google Shape;1193;p61"/>
          <p:cNvCxnSpPr/>
          <p:nvPr/>
        </p:nvCxnSpPr>
        <p:spPr>
          <a:xfrm>
            <a:off x="6553200" y="1905000"/>
            <a:ext cx="1219200" cy="0"/>
          </a:xfrm>
          <a:prstGeom prst="straightConnector1">
            <a:avLst/>
          </a:prstGeom>
          <a:noFill/>
          <a:ln cap="flat" cmpd="sng" w="28575">
            <a:solidFill>
              <a:srgbClr val="999999"/>
            </a:solidFill>
            <a:prstDash val="solid"/>
            <a:round/>
            <a:headEnd len="med" w="med" type="none"/>
            <a:tailEnd len="med" w="med" type="triangle"/>
          </a:ln>
        </p:spPr>
      </p:cxnSp>
      <p:sp>
        <p:nvSpPr>
          <p:cNvPr id="1194" name="Google Shape;1194;p61"/>
          <p:cNvSpPr/>
          <p:nvPr/>
        </p:nvSpPr>
        <p:spPr>
          <a:xfrm>
            <a:off x="4419600" y="1371600"/>
            <a:ext cx="1524000" cy="990600"/>
          </a:xfrm>
          <a:prstGeom prst="rect">
            <a:avLst/>
          </a:prstGeom>
          <a:solidFill>
            <a:srgbClr val="FFFFFF"/>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commit</a:t>
            </a:r>
            <a:endParaRPr b="1" sz="3600">
              <a:solidFill>
                <a:srgbClr val="434343"/>
              </a:solidFill>
              <a:latin typeface="Droid Sans"/>
              <a:ea typeface="Droid Sans"/>
              <a:cs typeface="Droid Sans"/>
              <a:sym typeface="Droid Sans"/>
            </a:endParaRPr>
          </a:p>
        </p:txBody>
      </p:sp>
      <p:pic>
        <p:nvPicPr>
          <p:cNvPr descr="latest" id="1197" name="Google Shape;1197;p61"/>
          <p:cNvPicPr preferRelativeResize="0"/>
          <p:nvPr/>
        </p:nvPicPr>
        <p:blipFill>
          <a:blip r:embed="rId3">
            <a:alphaModFix/>
          </a:blip>
          <a:stretch>
            <a:fillRect/>
          </a:stretch>
        </p:blipFill>
        <p:spPr>
          <a:xfrm>
            <a:off x="533400" y="1371600"/>
            <a:ext cx="1041634" cy="685799"/>
          </a:xfrm>
          <a:prstGeom prst="rect">
            <a:avLst/>
          </a:prstGeom>
          <a:noFill/>
          <a:ln>
            <a:noFill/>
          </a:ln>
        </p:spPr>
      </p:pic>
      <p:sp>
        <p:nvSpPr>
          <p:cNvPr id="1198" name="Google Shape;1198;p61"/>
          <p:cNvSpPr txBox="1"/>
          <p:nvPr/>
        </p:nvSpPr>
        <p:spPr>
          <a:xfrm rot="-1353">
            <a:off x="552294" y="1466359"/>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199" name="Google Shape;1199;p61"/>
          <p:cNvPicPr preferRelativeResize="0"/>
          <p:nvPr/>
        </p:nvPicPr>
        <p:blipFill>
          <a:blip r:embed="rId3">
            <a:alphaModFix/>
          </a:blip>
          <a:stretch>
            <a:fillRect/>
          </a:stretch>
        </p:blipFill>
        <p:spPr>
          <a:xfrm>
            <a:off x="623675" y="3630026"/>
            <a:ext cx="1041634" cy="685799"/>
          </a:xfrm>
          <a:prstGeom prst="rect">
            <a:avLst/>
          </a:prstGeom>
          <a:noFill/>
          <a:ln>
            <a:noFill/>
          </a:ln>
        </p:spPr>
      </p:pic>
      <p:sp>
        <p:nvSpPr>
          <p:cNvPr id="1200" name="Google Shape;1200;p61"/>
          <p:cNvSpPr txBox="1"/>
          <p:nvPr/>
        </p:nvSpPr>
        <p:spPr>
          <a:xfrm rot="-1643">
            <a:off x="710725" y="3724847"/>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201" name="Google Shape;1201;p61"/>
          <p:cNvCxnSpPr/>
          <p:nvPr/>
        </p:nvCxnSpPr>
        <p:spPr>
          <a:xfrm>
            <a:off x="1600200" y="4191000"/>
            <a:ext cx="6248400" cy="0"/>
          </a:xfrm>
          <a:prstGeom prst="straightConnector1">
            <a:avLst/>
          </a:prstGeom>
          <a:noFill/>
          <a:ln cap="flat" cmpd="sng" w="28575">
            <a:solidFill>
              <a:srgbClr val="999999"/>
            </a:solidFill>
            <a:prstDash val="solid"/>
            <a:round/>
            <a:headEnd len="med" w="med" type="none"/>
            <a:tailEnd len="med" w="med" type="triangle"/>
          </a:ln>
        </p:spPr>
      </p:cxnSp>
      <p:sp>
        <p:nvSpPr>
          <p:cNvPr id="1202" name="Google Shape;1202;p61"/>
          <p:cNvSpPr txBox="1"/>
          <p:nvPr/>
        </p:nvSpPr>
        <p:spPr>
          <a:xfrm>
            <a:off x="3352800" y="3733800"/>
            <a:ext cx="30480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203" name="Google Shape;1203;p61"/>
          <p:cNvSpPr txBox="1"/>
          <p:nvPr/>
        </p:nvSpPr>
        <p:spPr>
          <a:xfrm>
            <a:off x="4572000" y="1524000"/>
            <a:ext cx="1066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204" name="Google Shape;1204;p61"/>
          <p:cNvSpPr txBox="1"/>
          <p:nvPr/>
        </p:nvSpPr>
        <p:spPr>
          <a:xfrm>
            <a:off x="2362200" y="1523999"/>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205" name="Google Shape;1205;p61"/>
          <p:cNvSpPr txBox="1"/>
          <p:nvPr/>
        </p:nvSpPr>
        <p:spPr>
          <a:xfrm>
            <a:off x="4724400" y="1905000"/>
            <a:ext cx="1066800" cy="304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cxnSp>
        <p:nvCxnSpPr>
          <p:cNvPr id="1206" name="Google Shape;1206;p61"/>
          <p:cNvCxnSpPr>
            <a:endCxn id="1205" idx="1"/>
          </p:cNvCxnSpPr>
          <p:nvPr/>
        </p:nvCxnSpPr>
        <p:spPr>
          <a:xfrm flipH="1" rot="-5400000">
            <a:off x="4564500" y="1897500"/>
            <a:ext cx="216300" cy="103500"/>
          </a:xfrm>
          <a:prstGeom prst="curvedConnector2">
            <a:avLst/>
          </a:prstGeom>
          <a:noFill/>
          <a:ln cap="flat" cmpd="sng" w="19050">
            <a:solidFill>
              <a:schemeClr val="dk2"/>
            </a:solidFill>
            <a:prstDash val="solid"/>
            <a:round/>
            <a:headEnd len="med" w="med" type="none"/>
            <a:tailEnd len="med" w="med" type="none"/>
          </a:ln>
        </p:spPr>
      </p:cxnSp>
      <p:sp>
        <p:nvSpPr>
          <p:cNvPr id="1207" name="Google Shape;1207;p61"/>
          <p:cNvSpPr/>
          <p:nvPr/>
        </p:nvSpPr>
        <p:spPr>
          <a:xfrm>
            <a:off x="4267200" y="3581400"/>
            <a:ext cx="1981200" cy="990600"/>
          </a:xfrm>
          <a:prstGeom prst="rect">
            <a:avLst/>
          </a:prstGeom>
          <a:solidFill>
            <a:srgbClr val="FFFFFF"/>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1"/>
          <p:cNvSpPr txBox="1"/>
          <p:nvPr/>
        </p:nvSpPr>
        <p:spPr>
          <a:xfrm>
            <a:off x="4419600" y="3733800"/>
            <a:ext cx="1524000" cy="304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cc::LayerImpl</a:t>
            </a:r>
            <a:endParaRPr>
              <a:solidFill>
                <a:srgbClr val="0000FF"/>
              </a:solidFill>
              <a:latin typeface="Consolas"/>
              <a:ea typeface="Consolas"/>
              <a:cs typeface="Consolas"/>
              <a:sym typeface="Consolas"/>
            </a:endParaRPr>
          </a:p>
        </p:txBody>
      </p:sp>
      <p:sp>
        <p:nvSpPr>
          <p:cNvPr id="1209" name="Google Shape;1209;p61"/>
          <p:cNvSpPr txBox="1"/>
          <p:nvPr/>
        </p:nvSpPr>
        <p:spPr>
          <a:xfrm>
            <a:off x="4572000" y="4114800"/>
            <a:ext cx="1524000" cy="304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cc::LayerImpl</a:t>
            </a:r>
            <a:endParaRPr>
              <a:solidFill>
                <a:srgbClr val="0000FF"/>
              </a:solidFill>
              <a:latin typeface="Consolas"/>
              <a:ea typeface="Consolas"/>
              <a:cs typeface="Consolas"/>
              <a:sym typeface="Consolas"/>
            </a:endParaRPr>
          </a:p>
        </p:txBody>
      </p:sp>
      <p:cxnSp>
        <p:nvCxnSpPr>
          <p:cNvPr id="1210" name="Google Shape;1210;p61"/>
          <p:cNvCxnSpPr/>
          <p:nvPr/>
        </p:nvCxnSpPr>
        <p:spPr>
          <a:xfrm>
            <a:off x="1524000" y="1905000"/>
            <a:ext cx="1676400" cy="0"/>
          </a:xfrm>
          <a:prstGeom prst="straightConnector1">
            <a:avLst/>
          </a:prstGeom>
          <a:noFill/>
          <a:ln cap="flat" cmpd="sng" w="28575">
            <a:solidFill>
              <a:srgbClr val="999999"/>
            </a:solidFill>
            <a:prstDash val="solid"/>
            <a:round/>
            <a:headEnd len="med" w="med" type="none"/>
            <a:tailEnd len="med" w="med" type="none"/>
          </a:ln>
        </p:spPr>
      </p:cxnSp>
      <p:cxnSp>
        <p:nvCxnSpPr>
          <p:cNvPr id="1211" name="Google Shape;1211;p61"/>
          <p:cNvCxnSpPr/>
          <p:nvPr/>
        </p:nvCxnSpPr>
        <p:spPr>
          <a:xfrm>
            <a:off x="3200400" y="1905000"/>
            <a:ext cx="152400" cy="1828800"/>
          </a:xfrm>
          <a:prstGeom prst="straightConnector1">
            <a:avLst/>
          </a:prstGeom>
          <a:noFill/>
          <a:ln cap="flat" cmpd="sng" w="19050">
            <a:solidFill>
              <a:srgbClr val="9900FF"/>
            </a:solidFill>
            <a:prstDash val="dash"/>
            <a:round/>
            <a:headEnd len="med" w="med" type="none"/>
            <a:tailEnd len="med" w="med" type="triangle"/>
          </a:ln>
        </p:spPr>
      </p:cxnSp>
      <p:sp>
        <p:nvSpPr>
          <p:cNvPr id="1212" name="Google Shape;1212;p61"/>
          <p:cNvSpPr txBox="1"/>
          <p:nvPr/>
        </p:nvSpPr>
        <p:spPr>
          <a:xfrm>
            <a:off x="3294900" y="1676400"/>
            <a:ext cx="10485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(blocked)</a:t>
            </a:r>
            <a:endParaRPr i="1">
              <a:latin typeface="Droid Serif"/>
              <a:ea typeface="Droid Serif"/>
              <a:cs typeface="Droid Serif"/>
              <a:sym typeface="Droid Serif"/>
            </a:endParaRPr>
          </a:p>
        </p:txBody>
      </p:sp>
      <p:sp>
        <p:nvSpPr>
          <p:cNvPr id="1213" name="Google Shape;1213;p61"/>
          <p:cNvSpPr txBox="1"/>
          <p:nvPr/>
        </p:nvSpPr>
        <p:spPr>
          <a:xfrm>
            <a:off x="2362200" y="2590800"/>
            <a:ext cx="9906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00FF"/>
                </a:solidFill>
                <a:latin typeface="Droid Serif"/>
                <a:ea typeface="Droid Serif"/>
                <a:cs typeface="Droid Serif"/>
                <a:sym typeface="Droid Serif"/>
              </a:rPr>
              <a:t>ready to</a:t>
            </a:r>
            <a:endParaRPr i="1">
              <a:solidFill>
                <a:srgbClr val="9900FF"/>
              </a:solidFill>
              <a:latin typeface="Droid Serif"/>
              <a:ea typeface="Droid Serif"/>
              <a:cs typeface="Droid Serif"/>
              <a:sym typeface="Droid Serif"/>
            </a:endParaRPr>
          </a:p>
          <a:p>
            <a:pPr indent="0" lvl="0" marL="0" rtl="0" algn="l">
              <a:spcBef>
                <a:spcPts val="0"/>
              </a:spcBef>
              <a:spcAft>
                <a:spcPts val="0"/>
              </a:spcAft>
              <a:buNone/>
            </a:pPr>
            <a:r>
              <a:rPr i="1" lang="en">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p:txBody>
      </p:sp>
      <p:cxnSp>
        <p:nvCxnSpPr>
          <p:cNvPr id="1214" name="Google Shape;1214;p61"/>
          <p:cNvCxnSpPr/>
          <p:nvPr/>
        </p:nvCxnSpPr>
        <p:spPr>
          <a:xfrm flipH="1" rot="10800000">
            <a:off x="6411800" y="1905025"/>
            <a:ext cx="141300" cy="1827900"/>
          </a:xfrm>
          <a:prstGeom prst="straightConnector1">
            <a:avLst/>
          </a:prstGeom>
          <a:noFill/>
          <a:ln cap="flat" cmpd="sng" w="19050">
            <a:solidFill>
              <a:srgbClr val="9900FF"/>
            </a:solidFill>
            <a:prstDash val="dash"/>
            <a:round/>
            <a:headEnd len="med" w="med" type="none"/>
            <a:tailEnd len="med" w="med" type="triangle"/>
          </a:ln>
        </p:spPr>
      </p:cxnSp>
      <p:sp>
        <p:nvSpPr>
          <p:cNvPr id="1215" name="Google Shape;1215;p61"/>
          <p:cNvSpPr txBox="1"/>
          <p:nvPr/>
        </p:nvSpPr>
        <p:spPr>
          <a:xfrm>
            <a:off x="6477000" y="2743200"/>
            <a:ext cx="11247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a:p>
            <a:pPr indent="0" lvl="0" marL="0" rtl="0" algn="l">
              <a:spcBef>
                <a:spcPts val="0"/>
              </a:spcBef>
              <a:spcAft>
                <a:spcPts val="0"/>
              </a:spcAft>
              <a:buNone/>
            </a:pPr>
            <a:r>
              <a:rPr i="1" lang="en">
                <a:solidFill>
                  <a:srgbClr val="9900FF"/>
                </a:solidFill>
                <a:latin typeface="Droid Serif"/>
                <a:ea typeface="Droid Serif"/>
                <a:cs typeface="Droid Serif"/>
                <a:sym typeface="Droid Serif"/>
              </a:rPr>
              <a:t>complete</a:t>
            </a:r>
            <a:endParaRPr i="1">
              <a:solidFill>
                <a:srgbClr val="9900FF"/>
              </a:solidFill>
              <a:latin typeface="Droid Serif"/>
              <a:ea typeface="Droid Serif"/>
              <a:cs typeface="Droid Serif"/>
              <a:sym typeface="Droid Serif"/>
            </a:endParaRPr>
          </a:p>
        </p:txBody>
      </p:sp>
      <p:sp>
        <p:nvSpPr>
          <p:cNvPr id="1216" name="Google Shape;1216;p61"/>
          <p:cNvSpPr txBox="1"/>
          <p:nvPr/>
        </p:nvSpPr>
        <p:spPr>
          <a:xfrm>
            <a:off x="1676400" y="1524000"/>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217" name="Google Shape;1217;p61"/>
          <p:cNvCxnSpPr>
            <a:stCxn id="1216" idx="3"/>
            <a:endCxn id="1204" idx="1"/>
          </p:cNvCxnSpPr>
          <p:nvPr/>
        </p:nvCxnSpPr>
        <p:spPr>
          <a:xfrm>
            <a:off x="2057400" y="1676400"/>
            <a:ext cx="304800" cy="0"/>
          </a:xfrm>
          <a:prstGeom prst="straightConnector1">
            <a:avLst/>
          </a:prstGeom>
          <a:noFill/>
          <a:ln cap="flat" cmpd="sng" w="19050">
            <a:solidFill>
              <a:schemeClr val="dk2"/>
            </a:solidFill>
            <a:prstDash val="solid"/>
            <a:round/>
            <a:headEnd len="med" w="med" type="none"/>
            <a:tailEnd len="med" w="med" type="triangle"/>
          </a:ln>
        </p:spPr>
      </p:cxnSp>
      <p:sp>
        <p:nvSpPr>
          <p:cNvPr id="1218" name="Google Shape;1218;p61"/>
          <p:cNvSpPr txBox="1"/>
          <p:nvPr/>
        </p:nvSpPr>
        <p:spPr>
          <a:xfrm>
            <a:off x="6705600" y="3733800"/>
            <a:ext cx="381000" cy="3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219" name="Google Shape;1219;p61"/>
          <p:cNvCxnSpPr/>
          <p:nvPr/>
        </p:nvCxnSpPr>
        <p:spPr>
          <a:xfrm>
            <a:off x="6400800" y="3886200"/>
            <a:ext cx="304800" cy="0"/>
          </a:xfrm>
          <a:prstGeom prst="straightConnector1">
            <a:avLst/>
          </a:prstGeom>
          <a:noFill/>
          <a:ln cap="flat" cmpd="sng" w="19050">
            <a:solidFill>
              <a:schemeClr val="dk2"/>
            </a:solidFill>
            <a:prstDash val="solid"/>
            <a:round/>
            <a:headEnd len="med" w="med" type="none"/>
            <a:tailEnd len="med" w="med" type="triangle"/>
          </a:ln>
        </p:spPr>
      </p:cxnSp>
      <p:sp>
        <p:nvSpPr>
          <p:cNvPr id="1220" name="Google Shape;1220;p61"/>
          <p:cNvSpPr txBox="1"/>
          <p:nvPr/>
        </p:nvSpPr>
        <p:spPr>
          <a:xfrm>
            <a:off x="4419600" y="2590800"/>
            <a:ext cx="685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9138"/>
                </a:solidFill>
                <a:latin typeface="Droid Serif"/>
                <a:ea typeface="Droid Serif"/>
                <a:cs typeface="Droid Serif"/>
                <a:sym typeface="Droid Serif"/>
              </a:rPr>
              <a:t>copy state</a:t>
            </a:r>
            <a:endParaRPr i="1">
              <a:solidFill>
                <a:srgbClr val="E69138"/>
              </a:solidFill>
              <a:latin typeface="Droid Serif"/>
              <a:ea typeface="Droid Serif"/>
              <a:cs typeface="Droid Serif"/>
              <a:sym typeface="Droid Serif"/>
            </a:endParaRPr>
          </a:p>
        </p:txBody>
      </p:sp>
      <p:cxnSp>
        <p:nvCxnSpPr>
          <p:cNvPr id="1221" name="Google Shape;1221;p61"/>
          <p:cNvCxnSpPr>
            <a:endCxn id="1209" idx="1"/>
          </p:cNvCxnSpPr>
          <p:nvPr/>
        </p:nvCxnSpPr>
        <p:spPr>
          <a:xfrm flipH="1" rot="-5400000">
            <a:off x="4407150" y="4102350"/>
            <a:ext cx="216600" cy="113100"/>
          </a:xfrm>
          <a:prstGeom prst="curvedConnector2">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p:nvPr/>
        </p:nvSpPr>
        <p:spPr>
          <a:xfrm>
            <a:off x="4119625" y="1049150"/>
            <a:ext cx="1395650" cy="3888600"/>
          </a:xfrm>
          <a:custGeom>
            <a:rect b="b" l="l" r="r" t="t"/>
            <a:pathLst>
              <a:path extrusionOk="0" h="155544" w="55826">
                <a:moveTo>
                  <a:pt x="0" y="30416"/>
                </a:moveTo>
                <a:lnTo>
                  <a:pt x="55826" y="0"/>
                </a:lnTo>
                <a:lnTo>
                  <a:pt x="55441" y="155544"/>
                </a:lnTo>
                <a:lnTo>
                  <a:pt x="0" y="148614"/>
                </a:lnTo>
                <a:close/>
              </a:path>
            </a:pathLst>
          </a:custGeom>
          <a:solidFill>
            <a:srgbClr val="CCCCCC"/>
          </a:solidFill>
          <a:ln>
            <a:noFill/>
          </a:ln>
        </p:spPr>
      </p:sp>
      <p:sp>
        <p:nvSpPr>
          <p:cNvPr id="118" name="Google Shape;118;p1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content</a:t>
            </a:r>
            <a:endParaRPr b="1" sz="3600">
              <a:solidFill>
                <a:srgbClr val="434343"/>
              </a:solidFill>
              <a:latin typeface="Droid Sans"/>
              <a:ea typeface="Droid Sans"/>
              <a:cs typeface="Droid Sans"/>
              <a:sym typeface="Droid Sans"/>
            </a:endParaRPr>
          </a:p>
        </p:txBody>
      </p:sp>
      <p:pic>
        <p:nvPicPr>
          <p:cNvPr descr="Screen Shot 2017-10-08 at 6.46.48 PM.png" id="120" name="Google Shape;120;p17"/>
          <p:cNvPicPr preferRelativeResize="0"/>
          <p:nvPr/>
        </p:nvPicPr>
        <p:blipFill>
          <a:blip r:embed="rId3">
            <a:alphaModFix/>
          </a:blip>
          <a:stretch>
            <a:fillRect/>
          </a:stretch>
        </p:blipFill>
        <p:spPr>
          <a:xfrm>
            <a:off x="5465550" y="1031325"/>
            <a:ext cx="2971439" cy="3930899"/>
          </a:xfrm>
          <a:prstGeom prst="rect">
            <a:avLst/>
          </a:prstGeom>
          <a:noFill/>
          <a:ln cap="flat" cmpd="sng" w="9525">
            <a:solidFill>
              <a:srgbClr val="000000"/>
            </a:solidFill>
            <a:prstDash val="solid"/>
            <a:round/>
            <a:headEnd len="sm" w="sm" type="none"/>
            <a:tailEnd len="sm" w="sm" type="none"/>
          </a:ln>
        </p:spPr>
      </p:pic>
      <p:pic>
        <p:nvPicPr>
          <p:cNvPr descr="Screen Shot 2017-10-08 at 6.55.26 PM.png" id="121" name="Google Shape;121;p17"/>
          <p:cNvPicPr preferRelativeResize="0"/>
          <p:nvPr/>
        </p:nvPicPr>
        <p:blipFill>
          <a:blip r:embed="rId4">
            <a:alphaModFix/>
          </a:blip>
          <a:stretch>
            <a:fillRect/>
          </a:stretch>
        </p:blipFill>
        <p:spPr>
          <a:xfrm>
            <a:off x="498900" y="1743325"/>
            <a:ext cx="3630348" cy="3055276"/>
          </a:xfrm>
          <a:prstGeom prst="rect">
            <a:avLst/>
          </a:prstGeom>
          <a:noFill/>
          <a:ln cap="flat" cmpd="sng" w="9525">
            <a:solidFill>
              <a:srgbClr val="000000"/>
            </a:solidFill>
            <a:prstDash val="solid"/>
            <a:round/>
            <a:headEnd len="sm" w="sm" type="none"/>
            <a:tailEnd len="sm" w="sm" type="none"/>
          </a:ln>
        </p:spPr>
      </p:pic>
      <p:sp>
        <p:nvSpPr>
          <p:cNvPr id="122" name="Google Shape;122;p17"/>
          <p:cNvSpPr txBox="1"/>
          <p:nvPr/>
        </p:nvSpPr>
        <p:spPr>
          <a:xfrm>
            <a:off x="554700" y="1184725"/>
            <a:ext cx="33723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Consolas"/>
                <a:ea typeface="Consolas"/>
                <a:cs typeface="Consolas"/>
                <a:sym typeface="Consolas"/>
              </a:rPr>
              <a:t>https</a:t>
            </a:r>
            <a:r>
              <a:rPr lang="en" sz="1800">
                <a:solidFill>
                  <a:srgbClr val="999999"/>
                </a:solidFill>
                <a:latin typeface="Consolas"/>
                <a:ea typeface="Consolas"/>
                <a:cs typeface="Consolas"/>
                <a:sym typeface="Consolas"/>
              </a:rPr>
              <a:t>://</a:t>
            </a:r>
            <a:r>
              <a:rPr lang="en" sz="1800">
                <a:latin typeface="Consolas"/>
                <a:ea typeface="Consolas"/>
                <a:cs typeface="Consolas"/>
                <a:sym typeface="Consolas"/>
              </a:rPr>
              <a:t>www.nytimes.com</a:t>
            </a:r>
            <a:endParaRPr sz="1800">
              <a:solidFill>
                <a:srgbClr val="0000FF"/>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62"/>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2"/>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tiling</a:t>
            </a:r>
            <a:endParaRPr b="1" sz="3600">
              <a:solidFill>
                <a:srgbClr val="434343"/>
              </a:solidFill>
              <a:latin typeface="Droid Sans"/>
              <a:ea typeface="Droid Sans"/>
              <a:cs typeface="Droid Sans"/>
              <a:sym typeface="Droid Sans"/>
            </a:endParaRPr>
          </a:p>
        </p:txBody>
      </p:sp>
      <p:pic>
        <p:nvPicPr>
          <p:cNvPr descr="Screen Shot 2017-10-16 at 8.02.07 PM.png" id="1228" name="Google Shape;1228;p62"/>
          <p:cNvPicPr preferRelativeResize="0"/>
          <p:nvPr/>
        </p:nvPicPr>
        <p:blipFill>
          <a:blip r:embed="rId3">
            <a:alphaModFix/>
          </a:blip>
          <a:stretch>
            <a:fillRect/>
          </a:stretch>
        </p:blipFill>
        <p:spPr>
          <a:xfrm>
            <a:off x="812125" y="1262952"/>
            <a:ext cx="1270722" cy="3385248"/>
          </a:xfrm>
          <a:prstGeom prst="rect">
            <a:avLst/>
          </a:prstGeom>
          <a:noFill/>
          <a:ln cap="flat" cmpd="sng" w="19050">
            <a:solidFill>
              <a:srgbClr val="FF9900"/>
            </a:solidFill>
            <a:prstDash val="solid"/>
            <a:round/>
            <a:headEnd len="sm" w="sm" type="none"/>
            <a:tailEnd len="sm" w="sm" type="none"/>
          </a:ln>
        </p:spPr>
      </p:pic>
      <p:sp>
        <p:nvSpPr>
          <p:cNvPr id="1229" name="Google Shape;1229;p62"/>
          <p:cNvSpPr/>
          <p:nvPr/>
        </p:nvSpPr>
        <p:spPr>
          <a:xfrm>
            <a:off x="838200" y="1284675"/>
            <a:ext cx="609600" cy="609600"/>
          </a:xfrm>
          <a:prstGeom prst="rect">
            <a:avLst/>
          </a:prstGeom>
          <a:noFill/>
          <a:ln cap="flat" cmpd="sng" w="28575">
            <a:solidFill>
              <a:srgbClr val="45818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5818E"/>
              </a:solidFill>
              <a:latin typeface="Droid Sans"/>
              <a:ea typeface="Droid Sans"/>
              <a:cs typeface="Droid Sans"/>
              <a:sym typeface="Droid Sans"/>
            </a:endParaRPr>
          </a:p>
        </p:txBody>
      </p:sp>
      <p:sp>
        <p:nvSpPr>
          <p:cNvPr id="1230" name="Google Shape;1230;p62"/>
          <p:cNvSpPr/>
          <p:nvPr/>
        </p:nvSpPr>
        <p:spPr>
          <a:xfrm>
            <a:off x="1447800" y="12846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2"/>
          <p:cNvSpPr/>
          <p:nvPr/>
        </p:nvSpPr>
        <p:spPr>
          <a:xfrm>
            <a:off x="838200" y="18942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2"/>
          <p:cNvSpPr/>
          <p:nvPr/>
        </p:nvSpPr>
        <p:spPr>
          <a:xfrm>
            <a:off x="1447800" y="18942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2"/>
          <p:cNvSpPr/>
          <p:nvPr/>
        </p:nvSpPr>
        <p:spPr>
          <a:xfrm>
            <a:off x="838200" y="25038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2"/>
          <p:cNvSpPr/>
          <p:nvPr/>
        </p:nvSpPr>
        <p:spPr>
          <a:xfrm>
            <a:off x="1447800" y="25038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2"/>
          <p:cNvSpPr/>
          <p:nvPr/>
        </p:nvSpPr>
        <p:spPr>
          <a:xfrm>
            <a:off x="838200" y="31134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2"/>
          <p:cNvSpPr/>
          <p:nvPr/>
        </p:nvSpPr>
        <p:spPr>
          <a:xfrm>
            <a:off x="1447800" y="31134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2"/>
          <p:cNvSpPr/>
          <p:nvPr/>
        </p:nvSpPr>
        <p:spPr>
          <a:xfrm>
            <a:off x="838200" y="37230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2"/>
          <p:cNvSpPr/>
          <p:nvPr/>
        </p:nvSpPr>
        <p:spPr>
          <a:xfrm>
            <a:off x="1447800" y="3723075"/>
            <a:ext cx="609600" cy="6096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2"/>
          <p:cNvSpPr/>
          <p:nvPr/>
        </p:nvSpPr>
        <p:spPr>
          <a:xfrm>
            <a:off x="838200" y="4332675"/>
            <a:ext cx="609600" cy="3048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2"/>
          <p:cNvSpPr/>
          <p:nvPr/>
        </p:nvSpPr>
        <p:spPr>
          <a:xfrm>
            <a:off x="1447800" y="4332675"/>
            <a:ext cx="609600" cy="304800"/>
          </a:xfrm>
          <a:prstGeom prst="rect">
            <a:avLst/>
          </a:prstGeom>
          <a:noFill/>
          <a:ln cap="flat" cmpd="sng" w="2857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7-10-16 at 8.02.07 PM.png" id="1241" name="Google Shape;1241;p62"/>
          <p:cNvPicPr preferRelativeResize="0"/>
          <p:nvPr/>
        </p:nvPicPr>
        <p:blipFill rotWithShape="1">
          <a:blip r:embed="rId3">
            <a:alphaModFix/>
          </a:blip>
          <a:srcRect b="81992" l="0" r="47973" t="0"/>
          <a:stretch/>
        </p:blipFill>
        <p:spPr>
          <a:xfrm>
            <a:off x="7720877" y="1295399"/>
            <a:ext cx="661123" cy="609601"/>
          </a:xfrm>
          <a:prstGeom prst="rect">
            <a:avLst/>
          </a:prstGeom>
          <a:noFill/>
          <a:ln cap="flat" cmpd="sng" w="19050">
            <a:solidFill>
              <a:srgbClr val="76A5AF"/>
            </a:solidFill>
            <a:prstDash val="solid"/>
            <a:round/>
            <a:headEnd len="sm" w="sm" type="none"/>
            <a:tailEnd len="sm" w="sm" type="none"/>
          </a:ln>
        </p:spPr>
      </p:pic>
      <p:pic>
        <p:nvPicPr>
          <p:cNvPr descr="latest" id="1242" name="Google Shape;1242;p62"/>
          <p:cNvPicPr preferRelativeResize="0"/>
          <p:nvPr/>
        </p:nvPicPr>
        <p:blipFill>
          <a:blip r:embed="rId4">
            <a:alphaModFix/>
          </a:blip>
          <a:stretch>
            <a:fillRect/>
          </a:stretch>
        </p:blipFill>
        <p:spPr>
          <a:xfrm>
            <a:off x="2924000" y="1219201"/>
            <a:ext cx="1041634" cy="685799"/>
          </a:xfrm>
          <a:prstGeom prst="rect">
            <a:avLst/>
          </a:prstGeom>
          <a:noFill/>
          <a:ln>
            <a:noFill/>
          </a:ln>
        </p:spPr>
      </p:pic>
      <p:sp>
        <p:nvSpPr>
          <p:cNvPr id="1243" name="Google Shape;1243;p62"/>
          <p:cNvSpPr txBox="1"/>
          <p:nvPr/>
        </p:nvSpPr>
        <p:spPr>
          <a:xfrm rot="-1569">
            <a:off x="2981175" y="1314034"/>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244" name="Google Shape;1244;p62"/>
          <p:cNvSpPr txBox="1"/>
          <p:nvPr/>
        </p:nvSpPr>
        <p:spPr>
          <a:xfrm>
            <a:off x="4067000" y="1371600"/>
            <a:ext cx="1295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prepare tiles</a:t>
            </a:r>
            <a:endParaRPr b="1">
              <a:solidFill>
                <a:srgbClr val="0000FF"/>
              </a:solidFill>
              <a:latin typeface="Droid Sans"/>
              <a:ea typeface="Droid Sans"/>
              <a:cs typeface="Droid Sans"/>
              <a:sym typeface="Droid Sans"/>
            </a:endParaRPr>
          </a:p>
        </p:txBody>
      </p:sp>
      <p:sp>
        <p:nvSpPr>
          <p:cNvPr id="1245" name="Google Shape;1245;p62"/>
          <p:cNvSpPr/>
          <p:nvPr/>
        </p:nvSpPr>
        <p:spPr>
          <a:xfrm>
            <a:off x="762000" y="1589475"/>
            <a:ext cx="1371600" cy="1066800"/>
          </a:xfrm>
          <a:prstGeom prst="rect">
            <a:avLst/>
          </a:prstGeom>
          <a:solidFill>
            <a:srgbClr val="EAD1DC">
              <a:alpha val="36540"/>
            </a:srgbClr>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2"/>
          <p:cNvSpPr txBox="1"/>
          <p:nvPr/>
        </p:nvSpPr>
        <p:spPr>
          <a:xfrm rot="-5400000">
            <a:off x="3750" y="1888125"/>
            <a:ext cx="11454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FF00FF"/>
                </a:solidFill>
                <a:latin typeface="Droid Serif"/>
                <a:ea typeface="Droid Serif"/>
                <a:cs typeface="Droid Serif"/>
                <a:sym typeface="Droid Serif"/>
              </a:rPr>
              <a:t>viewport</a:t>
            </a:r>
            <a:endParaRPr b="1" i="1">
              <a:solidFill>
                <a:srgbClr val="FF00FF"/>
              </a:solidFill>
              <a:latin typeface="Droid Serif"/>
              <a:ea typeface="Droid Serif"/>
              <a:cs typeface="Droid Serif"/>
              <a:sym typeface="Droid Serif"/>
            </a:endParaRPr>
          </a:p>
        </p:txBody>
      </p:sp>
      <p:sp>
        <p:nvSpPr>
          <p:cNvPr id="1247" name="Google Shape;1247;p62"/>
          <p:cNvSpPr txBox="1"/>
          <p:nvPr/>
        </p:nvSpPr>
        <p:spPr>
          <a:xfrm>
            <a:off x="2061300" y="4256475"/>
            <a:ext cx="8343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FF9900"/>
                </a:solidFill>
                <a:latin typeface="Droid Serif"/>
                <a:ea typeface="Droid Serif"/>
                <a:cs typeface="Droid Serif"/>
                <a:sym typeface="Droid Serif"/>
              </a:rPr>
              <a:t>layer</a:t>
            </a:r>
            <a:endParaRPr b="1" i="1">
              <a:solidFill>
                <a:srgbClr val="FF9900"/>
              </a:solidFill>
              <a:latin typeface="Droid Serif"/>
              <a:ea typeface="Droid Serif"/>
              <a:cs typeface="Droid Serif"/>
              <a:sym typeface="Droid Serif"/>
            </a:endParaRPr>
          </a:p>
        </p:txBody>
      </p:sp>
      <p:sp>
        <p:nvSpPr>
          <p:cNvPr id="1248" name="Google Shape;1248;p62"/>
          <p:cNvSpPr txBox="1"/>
          <p:nvPr/>
        </p:nvSpPr>
        <p:spPr>
          <a:xfrm>
            <a:off x="2362200" y="1971300"/>
            <a:ext cx="7620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5818E"/>
                </a:solidFill>
                <a:latin typeface="Droid Serif"/>
                <a:ea typeface="Droid Serif"/>
                <a:cs typeface="Droid Serif"/>
                <a:sym typeface="Droid Serif"/>
              </a:rPr>
              <a:t>visible</a:t>
            </a:r>
            <a:endParaRPr i="1">
              <a:solidFill>
                <a:srgbClr val="45818E"/>
              </a:solidFill>
              <a:latin typeface="Droid Serif"/>
              <a:ea typeface="Droid Serif"/>
              <a:cs typeface="Droid Serif"/>
              <a:sym typeface="Droid Serif"/>
            </a:endParaRPr>
          </a:p>
          <a:p>
            <a:pPr indent="0" lvl="0" marL="0" rtl="0" algn="l">
              <a:spcBef>
                <a:spcPts val="0"/>
              </a:spcBef>
              <a:spcAft>
                <a:spcPts val="0"/>
              </a:spcAft>
              <a:buNone/>
            </a:pPr>
            <a:r>
              <a:rPr i="1" lang="en">
                <a:solidFill>
                  <a:srgbClr val="45818E"/>
                </a:solidFill>
                <a:latin typeface="Droid Serif"/>
                <a:ea typeface="Droid Serif"/>
                <a:cs typeface="Droid Serif"/>
                <a:sym typeface="Droid Serif"/>
              </a:rPr>
              <a:t>tiles</a:t>
            </a:r>
            <a:endParaRPr i="1">
              <a:solidFill>
                <a:srgbClr val="45818E"/>
              </a:solidFill>
              <a:latin typeface="Droid Serif"/>
              <a:ea typeface="Droid Serif"/>
              <a:cs typeface="Droid Serif"/>
              <a:sym typeface="Droid Serif"/>
            </a:endParaRPr>
          </a:p>
        </p:txBody>
      </p:sp>
      <p:sp>
        <p:nvSpPr>
          <p:cNvPr id="1249" name="Google Shape;1249;p62"/>
          <p:cNvSpPr txBox="1"/>
          <p:nvPr/>
        </p:nvSpPr>
        <p:spPr>
          <a:xfrm>
            <a:off x="3429000" y="4267200"/>
            <a:ext cx="47244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Layers are broken into </a:t>
            </a:r>
            <a:r>
              <a:rPr b="1" i="1" lang="en" sz="1800">
                <a:latin typeface="Droid Serif"/>
                <a:ea typeface="Droid Serif"/>
                <a:cs typeface="Droid Serif"/>
                <a:sym typeface="Droid Serif"/>
              </a:rPr>
              <a:t>tiles</a:t>
            </a:r>
            <a:r>
              <a:rPr i="1" lang="en" sz="1800">
                <a:latin typeface="Droid Serif"/>
                <a:ea typeface="Droid Serif"/>
                <a:cs typeface="Droid Serif"/>
                <a:sym typeface="Droid Serif"/>
              </a:rPr>
              <a:t> for raster.</a:t>
            </a:r>
            <a:endParaRPr i="1" sz="1800">
              <a:latin typeface="Droid Serif"/>
              <a:ea typeface="Droid Serif"/>
              <a:cs typeface="Droid Serif"/>
              <a:sym typeface="Droid Serif"/>
            </a:endParaRPr>
          </a:p>
        </p:txBody>
      </p:sp>
      <p:pic>
        <p:nvPicPr>
          <p:cNvPr descr="latest" id="1250" name="Google Shape;1250;p62"/>
          <p:cNvPicPr preferRelativeResize="0"/>
          <p:nvPr/>
        </p:nvPicPr>
        <p:blipFill>
          <a:blip r:embed="rId4">
            <a:alphaModFix/>
          </a:blip>
          <a:stretch>
            <a:fillRect/>
          </a:stretch>
        </p:blipFill>
        <p:spPr>
          <a:xfrm>
            <a:off x="4444766" y="2286001"/>
            <a:ext cx="1041634" cy="685799"/>
          </a:xfrm>
          <a:prstGeom prst="rect">
            <a:avLst/>
          </a:prstGeom>
          <a:noFill/>
          <a:ln>
            <a:noFill/>
          </a:ln>
        </p:spPr>
      </p:pic>
      <p:sp>
        <p:nvSpPr>
          <p:cNvPr id="1251" name="Google Shape;1251;p62"/>
          <p:cNvSpPr txBox="1"/>
          <p:nvPr/>
        </p:nvSpPr>
        <p:spPr>
          <a:xfrm rot="-1264">
            <a:off x="4343400" y="2380902"/>
            <a:ext cx="815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pic>
        <p:nvPicPr>
          <p:cNvPr descr="latest" id="1252" name="Google Shape;1252;p62"/>
          <p:cNvPicPr preferRelativeResize="0"/>
          <p:nvPr/>
        </p:nvPicPr>
        <p:blipFill>
          <a:blip r:embed="rId4">
            <a:alphaModFix/>
          </a:blip>
          <a:stretch>
            <a:fillRect/>
          </a:stretch>
        </p:blipFill>
        <p:spPr>
          <a:xfrm>
            <a:off x="4444766" y="2895600"/>
            <a:ext cx="1041634" cy="685799"/>
          </a:xfrm>
          <a:prstGeom prst="rect">
            <a:avLst/>
          </a:prstGeom>
          <a:noFill/>
          <a:ln>
            <a:noFill/>
          </a:ln>
        </p:spPr>
      </p:pic>
      <p:sp>
        <p:nvSpPr>
          <p:cNvPr id="1253" name="Google Shape;1253;p62"/>
          <p:cNvSpPr txBox="1"/>
          <p:nvPr/>
        </p:nvSpPr>
        <p:spPr>
          <a:xfrm rot="-1264">
            <a:off x="4343400" y="2990501"/>
            <a:ext cx="815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
        <p:nvSpPr>
          <p:cNvPr id="1254" name="Google Shape;1254;p62"/>
          <p:cNvSpPr txBox="1"/>
          <p:nvPr/>
        </p:nvSpPr>
        <p:spPr>
          <a:xfrm>
            <a:off x="5562600" y="2438400"/>
            <a:ext cx="11430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 task</a:t>
            </a:r>
            <a:endParaRPr b="1">
              <a:solidFill>
                <a:srgbClr val="0000FF"/>
              </a:solidFill>
              <a:latin typeface="Droid Sans"/>
              <a:ea typeface="Droid Sans"/>
              <a:cs typeface="Droid Sans"/>
              <a:sym typeface="Droid Sans"/>
            </a:endParaRPr>
          </a:p>
        </p:txBody>
      </p:sp>
      <p:cxnSp>
        <p:nvCxnSpPr>
          <p:cNvPr id="1255" name="Google Shape;1255;p62"/>
          <p:cNvCxnSpPr/>
          <p:nvPr/>
        </p:nvCxnSpPr>
        <p:spPr>
          <a:xfrm>
            <a:off x="5371675" y="1677550"/>
            <a:ext cx="208500" cy="756300"/>
          </a:xfrm>
          <a:prstGeom prst="straightConnector1">
            <a:avLst/>
          </a:prstGeom>
          <a:noFill/>
          <a:ln cap="flat" cmpd="sng" w="28575">
            <a:solidFill>
              <a:srgbClr val="6AA84F"/>
            </a:solidFill>
            <a:prstDash val="solid"/>
            <a:round/>
            <a:headEnd len="med" w="med" type="none"/>
            <a:tailEnd len="med" w="med" type="triangle"/>
          </a:ln>
        </p:spPr>
      </p:cxnSp>
      <p:cxnSp>
        <p:nvCxnSpPr>
          <p:cNvPr id="1256" name="Google Shape;1256;p62"/>
          <p:cNvCxnSpPr/>
          <p:nvPr/>
        </p:nvCxnSpPr>
        <p:spPr>
          <a:xfrm>
            <a:off x="3910200" y="1752600"/>
            <a:ext cx="1957200" cy="0"/>
          </a:xfrm>
          <a:prstGeom prst="straightConnector1">
            <a:avLst/>
          </a:prstGeom>
          <a:noFill/>
          <a:ln cap="flat" cmpd="sng" w="28575">
            <a:solidFill>
              <a:srgbClr val="999999"/>
            </a:solidFill>
            <a:prstDash val="solid"/>
            <a:round/>
            <a:headEnd len="med" w="med" type="none"/>
            <a:tailEnd len="med" w="med" type="triangle"/>
          </a:ln>
        </p:spPr>
      </p:cxnSp>
      <p:cxnSp>
        <p:nvCxnSpPr>
          <p:cNvPr id="1257" name="Google Shape;1257;p62"/>
          <p:cNvCxnSpPr/>
          <p:nvPr/>
        </p:nvCxnSpPr>
        <p:spPr>
          <a:xfrm>
            <a:off x="5410200" y="2819400"/>
            <a:ext cx="1524000" cy="0"/>
          </a:xfrm>
          <a:prstGeom prst="straightConnector1">
            <a:avLst/>
          </a:prstGeom>
          <a:noFill/>
          <a:ln cap="flat" cmpd="sng" w="28575">
            <a:solidFill>
              <a:srgbClr val="999999"/>
            </a:solidFill>
            <a:prstDash val="solid"/>
            <a:round/>
            <a:headEnd len="med" w="med" type="none"/>
            <a:tailEnd len="med" w="med" type="triangle"/>
          </a:ln>
        </p:spPr>
      </p:cxnSp>
      <p:cxnSp>
        <p:nvCxnSpPr>
          <p:cNvPr id="1258" name="Google Shape;1258;p62"/>
          <p:cNvCxnSpPr/>
          <p:nvPr/>
        </p:nvCxnSpPr>
        <p:spPr>
          <a:xfrm>
            <a:off x="5410200" y="3429000"/>
            <a:ext cx="1524000" cy="0"/>
          </a:xfrm>
          <a:prstGeom prst="straightConnector1">
            <a:avLst/>
          </a:prstGeom>
          <a:noFill/>
          <a:ln cap="flat" cmpd="sng" w="28575">
            <a:solidFill>
              <a:srgbClr val="999999"/>
            </a:solidFill>
            <a:prstDash val="solid"/>
            <a:round/>
            <a:headEnd len="med" w="med" type="none"/>
            <a:tailEnd len="med" w="med" type="triangle"/>
          </a:ln>
        </p:spPr>
      </p:cxnSp>
      <p:sp>
        <p:nvSpPr>
          <p:cNvPr id="1259" name="Google Shape;1259;p62"/>
          <p:cNvSpPr/>
          <p:nvPr/>
        </p:nvSpPr>
        <p:spPr>
          <a:xfrm>
            <a:off x="3733800" y="1981200"/>
            <a:ext cx="4267188" cy="2057400"/>
          </a:xfrm>
          <a:prstGeom prst="cloud">
            <a:avLst/>
          </a:prstGeom>
          <a:solidFill>
            <a:srgbClr val="14C3FF">
              <a:alpha val="12690"/>
            </a:srgbClr>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2"/>
          <p:cNvSpPr txBox="1"/>
          <p:nvPr/>
        </p:nvSpPr>
        <p:spPr>
          <a:xfrm>
            <a:off x="6069300" y="3733800"/>
            <a:ext cx="2084100" cy="304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CategorizedWorkerPool</a:t>
            </a:r>
            <a:endParaRPr>
              <a:solidFill>
                <a:srgbClr val="0000FF"/>
              </a:solidFill>
              <a:latin typeface="Droid Sans"/>
              <a:ea typeface="Droid Sans"/>
              <a:cs typeface="Droid Sans"/>
              <a:sym typeface="Droid Sans"/>
            </a:endParaRPr>
          </a:p>
        </p:txBody>
      </p:sp>
      <p:cxnSp>
        <p:nvCxnSpPr>
          <p:cNvPr id="1261" name="Google Shape;1261;p62"/>
          <p:cNvCxnSpPr/>
          <p:nvPr/>
        </p:nvCxnSpPr>
        <p:spPr>
          <a:xfrm flipH="1" rot="10800000">
            <a:off x="6705600" y="1905000"/>
            <a:ext cx="990600" cy="533400"/>
          </a:xfrm>
          <a:prstGeom prst="straightConnector1">
            <a:avLst/>
          </a:prstGeom>
          <a:noFill/>
          <a:ln cap="flat" cmpd="sng" w="28575">
            <a:solidFill>
              <a:srgbClr val="6AA84F"/>
            </a:solidFill>
            <a:prstDash val="solid"/>
            <a:round/>
            <a:headEnd len="med" w="med" type="none"/>
            <a:tailEnd len="med" w="med" type="triangle"/>
          </a:ln>
        </p:spPr>
      </p:cxnSp>
      <p:sp>
        <p:nvSpPr>
          <p:cNvPr id="1262" name="Google Shape;1262;p62"/>
          <p:cNvSpPr txBox="1"/>
          <p:nvPr/>
        </p:nvSpPr>
        <p:spPr>
          <a:xfrm>
            <a:off x="6477000" y="1285500"/>
            <a:ext cx="12192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45818E"/>
                </a:solidFill>
                <a:latin typeface="Droid Serif"/>
                <a:ea typeface="Droid Serif"/>
                <a:cs typeface="Droid Serif"/>
                <a:sym typeface="Droid Serif"/>
              </a:rPr>
              <a:t>rastered</a:t>
            </a:r>
            <a:endParaRPr i="1">
              <a:solidFill>
                <a:srgbClr val="45818E"/>
              </a:solidFill>
              <a:latin typeface="Droid Serif"/>
              <a:ea typeface="Droid Serif"/>
              <a:cs typeface="Droid Serif"/>
              <a:sym typeface="Droid Serif"/>
            </a:endParaRPr>
          </a:p>
          <a:p>
            <a:pPr indent="0" lvl="0" marL="0" rtl="0" algn="r">
              <a:spcBef>
                <a:spcPts val="0"/>
              </a:spcBef>
              <a:spcAft>
                <a:spcPts val="0"/>
              </a:spcAft>
              <a:buNone/>
            </a:pPr>
            <a:r>
              <a:rPr i="1" lang="en">
                <a:solidFill>
                  <a:srgbClr val="45818E"/>
                </a:solidFill>
                <a:latin typeface="Droid Serif"/>
                <a:ea typeface="Droid Serif"/>
                <a:cs typeface="Droid Serif"/>
                <a:sym typeface="Droid Serif"/>
              </a:rPr>
              <a:t>tile</a:t>
            </a:r>
            <a:endParaRPr i="1">
              <a:solidFill>
                <a:srgbClr val="45818E"/>
              </a:solidFill>
              <a:latin typeface="Droid Serif"/>
              <a:ea typeface="Droid Serif"/>
              <a:cs typeface="Droid Serif"/>
              <a:sym typeface="Droid Serif"/>
            </a:endParaRPr>
          </a:p>
        </p:txBody>
      </p:sp>
      <p:sp>
        <p:nvSpPr>
          <p:cNvPr id="1263" name="Google Shape;1263;p62"/>
          <p:cNvSpPr/>
          <p:nvPr/>
        </p:nvSpPr>
        <p:spPr>
          <a:xfrm>
            <a:off x="2209800" y="1219200"/>
            <a:ext cx="152400" cy="1905000"/>
          </a:xfrm>
          <a:prstGeom prst="rightBrace">
            <a:avLst>
              <a:gd fmla="val 8333" name="adj1"/>
              <a:gd fmla="val 50000" name="adj2"/>
            </a:avLst>
          </a:prstGeom>
          <a:noFill/>
          <a:ln cap="flat" cmpd="sng" w="2857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63"/>
          <p:cNvSpPr/>
          <p:nvPr/>
        </p:nvSpPr>
        <p:spPr>
          <a:xfrm>
            <a:off x="7162800" y="2438400"/>
            <a:ext cx="609600" cy="685800"/>
          </a:xfrm>
          <a:prstGeom prst="rightArrow">
            <a:avLst>
              <a:gd fmla="val 50000" name="adj1"/>
              <a:gd fmla="val 50000" name="adj2"/>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3657600" y="2743200"/>
            <a:ext cx="1371600" cy="1524000"/>
          </a:xfrm>
          <a:prstGeom prst="rect">
            <a:avLst/>
          </a:prstGeom>
          <a:solidFill>
            <a:srgbClr val="EFEFEF"/>
          </a:solidFill>
          <a:ln cap="flat" cmpd="sng" w="19050">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GPU memory</a:t>
            </a:r>
            <a:endParaRPr i="1">
              <a:latin typeface="Droid Serif"/>
              <a:ea typeface="Droid Serif"/>
              <a:cs typeface="Droid Serif"/>
              <a:sym typeface="Droid Serif"/>
            </a:endParaRPr>
          </a:p>
        </p:txBody>
      </p:sp>
      <p:sp>
        <p:nvSpPr>
          <p:cNvPr id="1270" name="Google Shape;1270;p63"/>
          <p:cNvSpPr txBox="1"/>
          <p:nvPr/>
        </p:nvSpPr>
        <p:spPr>
          <a:xfrm>
            <a:off x="5486400" y="1752600"/>
            <a:ext cx="1752600" cy="17526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271" name="Google Shape;1271;p63"/>
          <p:cNvSpPr txBox="1"/>
          <p:nvPr/>
        </p:nvSpPr>
        <p:spPr>
          <a:xfrm>
            <a:off x="5715000" y="21336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272" name="Google Shape;1272;p63"/>
          <p:cNvSpPr txBox="1"/>
          <p:nvPr/>
        </p:nvSpPr>
        <p:spPr>
          <a:xfrm>
            <a:off x="5791200" y="22098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a:t>
            </a: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d</a:t>
            </a:r>
            <a:endParaRPr>
              <a:solidFill>
                <a:srgbClr val="0000FF"/>
              </a:solidFill>
              <a:latin typeface="Consolas"/>
              <a:ea typeface="Consolas"/>
              <a:cs typeface="Consolas"/>
              <a:sym typeface="Consolas"/>
            </a:endParaRPr>
          </a:p>
        </p:txBody>
      </p:sp>
      <p:sp>
        <p:nvSpPr>
          <p:cNvPr id="1273" name="Google Shape;1273;p63"/>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drawing</a:t>
            </a:r>
            <a:endParaRPr b="1" sz="3600">
              <a:solidFill>
                <a:srgbClr val="434343"/>
              </a:solidFill>
              <a:latin typeface="Droid Sans"/>
              <a:ea typeface="Droid Sans"/>
              <a:cs typeface="Droid Sans"/>
              <a:sym typeface="Droid Sans"/>
            </a:endParaRPr>
          </a:p>
        </p:txBody>
      </p:sp>
      <p:sp>
        <p:nvSpPr>
          <p:cNvPr id="1275" name="Google Shape;1275;p63"/>
          <p:cNvSpPr txBox="1"/>
          <p:nvPr/>
        </p:nvSpPr>
        <p:spPr>
          <a:xfrm>
            <a:off x="5257800" y="1143000"/>
            <a:ext cx="34290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Tiles are "drawn" as </a:t>
            </a:r>
            <a:r>
              <a:rPr b="1" i="1" lang="en" sz="1800">
                <a:latin typeface="Droid Serif"/>
                <a:ea typeface="Droid Serif"/>
                <a:cs typeface="Droid Serif"/>
                <a:sym typeface="Droid Serif"/>
              </a:rPr>
              <a:t>quads</a:t>
            </a:r>
            <a:r>
              <a:rPr i="1" lang="en" sz="1800">
                <a:latin typeface="Droid Serif"/>
                <a:ea typeface="Droid Serif"/>
                <a:cs typeface="Droid Serif"/>
                <a:sym typeface="Droid Serif"/>
              </a:rPr>
              <a:t>.</a:t>
            </a:r>
            <a:endParaRPr i="1" sz="1800">
              <a:latin typeface="Droid Serif"/>
              <a:ea typeface="Droid Serif"/>
              <a:cs typeface="Droid Serif"/>
              <a:sym typeface="Droid Serif"/>
            </a:endParaRPr>
          </a:p>
        </p:txBody>
      </p:sp>
      <p:pic>
        <p:nvPicPr>
          <p:cNvPr descr="latest" id="1276" name="Google Shape;1276;p63"/>
          <p:cNvPicPr preferRelativeResize="0"/>
          <p:nvPr/>
        </p:nvPicPr>
        <p:blipFill>
          <a:blip r:embed="rId3">
            <a:alphaModFix/>
          </a:blip>
          <a:stretch>
            <a:fillRect/>
          </a:stretch>
        </p:blipFill>
        <p:spPr>
          <a:xfrm>
            <a:off x="457200" y="1295400"/>
            <a:ext cx="1041634" cy="685799"/>
          </a:xfrm>
          <a:prstGeom prst="rect">
            <a:avLst/>
          </a:prstGeom>
          <a:noFill/>
          <a:ln>
            <a:noFill/>
          </a:ln>
        </p:spPr>
      </p:pic>
      <p:sp>
        <p:nvSpPr>
          <p:cNvPr id="1277" name="Google Shape;1277;p63"/>
          <p:cNvSpPr txBox="1"/>
          <p:nvPr/>
        </p:nvSpPr>
        <p:spPr>
          <a:xfrm rot="-1569">
            <a:off x="514375" y="1390233"/>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278" name="Google Shape;1278;p63"/>
          <p:cNvSpPr txBox="1"/>
          <p:nvPr/>
        </p:nvSpPr>
        <p:spPr>
          <a:xfrm>
            <a:off x="3352800" y="13716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cxnSp>
        <p:nvCxnSpPr>
          <p:cNvPr id="1279" name="Google Shape;1279;p63"/>
          <p:cNvCxnSpPr/>
          <p:nvPr/>
        </p:nvCxnSpPr>
        <p:spPr>
          <a:xfrm>
            <a:off x="1443400" y="1828799"/>
            <a:ext cx="2976300" cy="0"/>
          </a:xfrm>
          <a:prstGeom prst="straightConnector1">
            <a:avLst/>
          </a:prstGeom>
          <a:noFill/>
          <a:ln cap="flat" cmpd="sng" w="28575">
            <a:solidFill>
              <a:srgbClr val="999999"/>
            </a:solidFill>
            <a:prstDash val="solid"/>
            <a:round/>
            <a:headEnd len="med" w="med" type="none"/>
            <a:tailEnd len="med" w="med" type="triangle"/>
          </a:ln>
        </p:spPr>
      </p:cxnSp>
      <p:sp>
        <p:nvSpPr>
          <p:cNvPr id="1280" name="Google Shape;1280;p63"/>
          <p:cNvSpPr txBox="1"/>
          <p:nvPr/>
        </p:nvSpPr>
        <p:spPr>
          <a:xfrm>
            <a:off x="762000" y="2743200"/>
            <a:ext cx="2362200" cy="9873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Tile</a:t>
            </a:r>
            <a:endParaRPr>
              <a:solidFill>
                <a:srgbClr val="0000FF"/>
              </a:solidFill>
              <a:latin typeface="Consolas"/>
              <a:ea typeface="Consolas"/>
              <a:cs typeface="Consolas"/>
              <a:sym typeface="Consolas"/>
            </a:endParaRPr>
          </a:p>
        </p:txBody>
      </p:sp>
      <p:sp>
        <p:nvSpPr>
          <p:cNvPr id="1281" name="Google Shape;1281;p63"/>
          <p:cNvSpPr/>
          <p:nvPr/>
        </p:nvSpPr>
        <p:spPr>
          <a:xfrm>
            <a:off x="1371600" y="2895600"/>
            <a:ext cx="1600200" cy="6858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TileDrawInfo</a:t>
            </a:r>
            <a:endParaRPr b="1">
              <a:latin typeface="Consolas"/>
              <a:ea typeface="Consolas"/>
              <a:cs typeface="Consolas"/>
              <a:sym typeface="Consolas"/>
            </a:endParaRPr>
          </a:p>
        </p:txBody>
      </p:sp>
      <p:pic>
        <p:nvPicPr>
          <p:cNvPr descr="flat,800x800,075,t.jpg" id="1282" name="Google Shape;1282;p63"/>
          <p:cNvPicPr preferRelativeResize="0"/>
          <p:nvPr/>
        </p:nvPicPr>
        <p:blipFill>
          <a:blip r:embed="rId4">
            <a:alphaModFix/>
          </a:blip>
          <a:stretch>
            <a:fillRect/>
          </a:stretch>
        </p:blipFill>
        <p:spPr>
          <a:xfrm>
            <a:off x="3942288" y="3180288"/>
            <a:ext cx="934512" cy="934512"/>
          </a:xfrm>
          <a:prstGeom prst="rect">
            <a:avLst/>
          </a:prstGeom>
          <a:noFill/>
          <a:ln cap="flat" cmpd="sng" w="9525">
            <a:solidFill>
              <a:srgbClr val="000000"/>
            </a:solidFill>
            <a:prstDash val="solid"/>
            <a:round/>
            <a:headEnd len="sm" w="sm" type="none"/>
            <a:tailEnd len="sm" w="sm" type="none"/>
          </a:ln>
        </p:spPr>
      </p:pic>
      <p:sp>
        <p:nvSpPr>
          <p:cNvPr id="1283" name="Google Shape;1283;p63"/>
          <p:cNvSpPr txBox="1"/>
          <p:nvPr/>
        </p:nvSpPr>
        <p:spPr>
          <a:xfrm>
            <a:off x="2209800" y="4073000"/>
            <a:ext cx="12954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raster output</a:t>
            </a:r>
            <a:endParaRPr i="1">
              <a:latin typeface="Droid Serif"/>
              <a:ea typeface="Droid Serif"/>
              <a:cs typeface="Droid Serif"/>
              <a:sym typeface="Droid Serif"/>
            </a:endParaRPr>
          </a:p>
        </p:txBody>
      </p:sp>
      <p:sp>
        <p:nvSpPr>
          <p:cNvPr id="1284" name="Google Shape;1284;p63"/>
          <p:cNvSpPr txBox="1"/>
          <p:nvPr/>
        </p:nvSpPr>
        <p:spPr>
          <a:xfrm>
            <a:off x="1371600" y="2133600"/>
            <a:ext cx="30480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PictureLayerImpl::</a:t>
            </a:r>
            <a:r>
              <a:rPr b="1" lang="en">
                <a:latin typeface="Consolas"/>
                <a:ea typeface="Consolas"/>
                <a:cs typeface="Consolas"/>
                <a:sym typeface="Consolas"/>
              </a:rPr>
              <a:t>AppendQuads</a:t>
            </a:r>
            <a:endParaRPr b="1">
              <a:solidFill>
                <a:srgbClr val="0000FF"/>
              </a:solidFill>
              <a:latin typeface="Consolas"/>
              <a:ea typeface="Consolas"/>
              <a:cs typeface="Consolas"/>
              <a:sym typeface="Consolas"/>
            </a:endParaRPr>
          </a:p>
        </p:txBody>
      </p:sp>
      <p:sp>
        <p:nvSpPr>
          <p:cNvPr id="1285" name="Google Shape;1285;p63"/>
          <p:cNvSpPr txBox="1"/>
          <p:nvPr/>
        </p:nvSpPr>
        <p:spPr>
          <a:xfrm>
            <a:off x="1219200" y="1371600"/>
            <a:ext cx="18288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Droid Serif"/>
                <a:ea typeface="Droid Serif"/>
                <a:cs typeface="Droid Serif"/>
                <a:sym typeface="Droid Serif"/>
              </a:rPr>
              <a:t>(raster complete)</a:t>
            </a:r>
            <a:endParaRPr i="1">
              <a:latin typeface="Droid Serif"/>
              <a:ea typeface="Droid Serif"/>
              <a:cs typeface="Droid Serif"/>
              <a:sym typeface="Droid Serif"/>
            </a:endParaRPr>
          </a:p>
        </p:txBody>
      </p:sp>
      <p:cxnSp>
        <p:nvCxnSpPr>
          <p:cNvPr id="1286" name="Google Shape;1286;p63"/>
          <p:cNvCxnSpPr>
            <a:stCxn id="1285" idx="3"/>
            <a:endCxn id="1278" idx="1"/>
          </p:cNvCxnSpPr>
          <p:nvPr/>
        </p:nvCxnSpPr>
        <p:spPr>
          <a:xfrm flipH="1" rot="10800000">
            <a:off x="3048000" y="1562250"/>
            <a:ext cx="304800" cy="4800"/>
          </a:xfrm>
          <a:prstGeom prst="straightConnector1">
            <a:avLst/>
          </a:prstGeom>
          <a:noFill/>
          <a:ln cap="flat" cmpd="sng" w="19050">
            <a:solidFill>
              <a:schemeClr val="dk2"/>
            </a:solidFill>
            <a:prstDash val="solid"/>
            <a:round/>
            <a:headEnd len="med" w="med" type="none"/>
            <a:tailEnd len="med" w="med" type="triangle"/>
          </a:ln>
        </p:spPr>
      </p:cxnSp>
      <p:sp>
        <p:nvSpPr>
          <p:cNvPr id="1287" name="Google Shape;1287;p63"/>
          <p:cNvSpPr txBox="1"/>
          <p:nvPr/>
        </p:nvSpPr>
        <p:spPr>
          <a:xfrm>
            <a:off x="5867400" y="2286000"/>
            <a:ext cx="1219200" cy="106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288" name="Google Shape;1288;p63"/>
          <p:cNvSpPr txBox="1"/>
          <p:nvPr/>
        </p:nvSpPr>
        <p:spPr>
          <a:xfrm>
            <a:off x="6096000" y="2667000"/>
            <a:ext cx="838200" cy="32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roid Sans"/>
                <a:ea typeface="Droid Sans"/>
                <a:cs typeface="Droid Sans"/>
                <a:sym typeface="Droid Sans"/>
              </a:rPr>
              <a:t>rect = …</a:t>
            </a:r>
            <a:endParaRPr b="1" sz="1200">
              <a:latin typeface="Droid Sans"/>
              <a:ea typeface="Droid Sans"/>
              <a:cs typeface="Droid Sans"/>
              <a:sym typeface="Droid Sans"/>
            </a:endParaRPr>
          </a:p>
        </p:txBody>
      </p:sp>
      <p:cxnSp>
        <p:nvCxnSpPr>
          <p:cNvPr id="1289" name="Google Shape;1289;p63"/>
          <p:cNvCxnSpPr/>
          <p:nvPr/>
        </p:nvCxnSpPr>
        <p:spPr>
          <a:xfrm>
            <a:off x="3505200" y="1752600"/>
            <a:ext cx="0" cy="381000"/>
          </a:xfrm>
          <a:prstGeom prst="straightConnector1">
            <a:avLst/>
          </a:prstGeom>
          <a:noFill/>
          <a:ln cap="flat" cmpd="sng" w="19050">
            <a:solidFill>
              <a:schemeClr val="dk2"/>
            </a:solidFill>
            <a:prstDash val="solid"/>
            <a:round/>
            <a:headEnd len="med" w="med" type="none"/>
            <a:tailEnd len="med" w="med" type="triangle"/>
          </a:ln>
        </p:spPr>
      </p:cxnSp>
      <p:cxnSp>
        <p:nvCxnSpPr>
          <p:cNvPr id="1290" name="Google Shape;1290;p63"/>
          <p:cNvCxnSpPr>
            <a:stCxn id="1283" idx="3"/>
          </p:cNvCxnSpPr>
          <p:nvPr/>
        </p:nvCxnSpPr>
        <p:spPr>
          <a:xfrm flipH="1" rot="10800000">
            <a:off x="3505200" y="3980450"/>
            <a:ext cx="609600" cy="288000"/>
          </a:xfrm>
          <a:prstGeom prst="straightConnector1">
            <a:avLst/>
          </a:prstGeom>
          <a:noFill/>
          <a:ln cap="flat" cmpd="sng" w="19050">
            <a:solidFill>
              <a:schemeClr val="dk2"/>
            </a:solidFill>
            <a:prstDash val="solid"/>
            <a:round/>
            <a:headEnd len="med" w="med" type="none"/>
            <a:tailEnd len="med" w="med" type="triangle"/>
          </a:ln>
        </p:spPr>
      </p:cxnSp>
      <p:cxnSp>
        <p:nvCxnSpPr>
          <p:cNvPr id="1291" name="Google Shape;1291;p63"/>
          <p:cNvCxnSpPr>
            <a:stCxn id="1292" idx="3"/>
            <a:endCxn id="1282" idx="1"/>
          </p:cNvCxnSpPr>
          <p:nvPr/>
        </p:nvCxnSpPr>
        <p:spPr>
          <a:xfrm>
            <a:off x="2540425" y="3405750"/>
            <a:ext cx="1401900" cy="241800"/>
          </a:xfrm>
          <a:prstGeom prst="curvedConnector3">
            <a:avLst>
              <a:gd fmla="val 49999" name="adj1"/>
            </a:avLst>
          </a:prstGeom>
          <a:noFill/>
          <a:ln cap="flat" cmpd="sng" w="28575">
            <a:solidFill>
              <a:srgbClr val="0000FF"/>
            </a:solidFill>
            <a:prstDash val="dash"/>
            <a:round/>
            <a:headEnd len="med" w="med" type="oval"/>
            <a:tailEnd len="med" w="med" type="triangle"/>
          </a:ln>
        </p:spPr>
      </p:cxnSp>
      <p:cxnSp>
        <p:nvCxnSpPr>
          <p:cNvPr id="1293" name="Google Shape;1293;p63"/>
          <p:cNvCxnSpPr>
            <a:endCxn id="1282" idx="3"/>
          </p:cNvCxnSpPr>
          <p:nvPr/>
        </p:nvCxnSpPr>
        <p:spPr>
          <a:xfrm flipH="1">
            <a:off x="4876800" y="3163944"/>
            <a:ext cx="1642200" cy="483600"/>
          </a:xfrm>
          <a:prstGeom prst="curvedConnector3">
            <a:avLst>
              <a:gd fmla="val 50000" name="adj1"/>
            </a:avLst>
          </a:prstGeom>
          <a:noFill/>
          <a:ln cap="flat" cmpd="sng" w="28575">
            <a:solidFill>
              <a:srgbClr val="0000FF"/>
            </a:solidFill>
            <a:prstDash val="dash"/>
            <a:round/>
            <a:headEnd len="med" w="med" type="oval"/>
            <a:tailEnd len="med" w="med" type="triangle"/>
          </a:ln>
        </p:spPr>
      </p:cxnSp>
      <p:cxnSp>
        <p:nvCxnSpPr>
          <p:cNvPr id="1294" name="Google Shape;1294;p63"/>
          <p:cNvCxnSpPr>
            <a:stCxn id="1284" idx="3"/>
          </p:cNvCxnSpPr>
          <p:nvPr/>
        </p:nvCxnSpPr>
        <p:spPr>
          <a:xfrm>
            <a:off x="4419600" y="2324100"/>
            <a:ext cx="1447800" cy="0"/>
          </a:xfrm>
          <a:prstGeom prst="straightConnector1">
            <a:avLst/>
          </a:prstGeom>
          <a:noFill/>
          <a:ln cap="flat" cmpd="sng" w="19050">
            <a:solidFill>
              <a:schemeClr val="dk2"/>
            </a:solidFill>
            <a:prstDash val="solid"/>
            <a:round/>
            <a:headEnd len="med" w="med" type="none"/>
            <a:tailEnd len="med" w="med" type="triangle"/>
          </a:ln>
        </p:spPr>
      </p:cxnSp>
      <p:cxnSp>
        <p:nvCxnSpPr>
          <p:cNvPr id="1295" name="Google Shape;1295;p63"/>
          <p:cNvCxnSpPr>
            <a:endCxn id="1284" idx="1"/>
          </p:cNvCxnSpPr>
          <p:nvPr/>
        </p:nvCxnSpPr>
        <p:spPr>
          <a:xfrm rot="-5400000">
            <a:off x="1049850" y="2378250"/>
            <a:ext cx="375900" cy="267600"/>
          </a:xfrm>
          <a:prstGeom prst="curvedConnector2">
            <a:avLst/>
          </a:prstGeom>
          <a:noFill/>
          <a:ln cap="flat" cmpd="sng" w="19050">
            <a:solidFill>
              <a:schemeClr val="dk2"/>
            </a:solidFill>
            <a:prstDash val="solid"/>
            <a:round/>
            <a:headEnd len="med" w="med" type="none"/>
            <a:tailEnd len="med" w="med" type="triangle"/>
          </a:ln>
        </p:spPr>
      </p:cxnSp>
      <p:sp>
        <p:nvSpPr>
          <p:cNvPr id="1296" name="Google Shape;1296;p63"/>
          <p:cNvSpPr txBox="1"/>
          <p:nvPr/>
        </p:nvSpPr>
        <p:spPr>
          <a:xfrm>
            <a:off x="7848600" y="2438400"/>
            <a:ext cx="9906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browser</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process</a:t>
            </a:r>
            <a:endParaRPr i="1">
              <a:latin typeface="Droid Serif"/>
              <a:ea typeface="Droid Serif"/>
              <a:cs typeface="Droid Serif"/>
              <a:sym typeface="Droid Serif"/>
            </a:endParaRPr>
          </a:p>
        </p:txBody>
      </p:sp>
      <p:sp>
        <p:nvSpPr>
          <p:cNvPr id="1297" name="Google Shape;1297;p63"/>
          <p:cNvSpPr txBox="1"/>
          <p:nvPr/>
        </p:nvSpPr>
        <p:spPr>
          <a:xfrm>
            <a:off x="5791200" y="4038600"/>
            <a:ext cx="2895600" cy="68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Consolas"/>
                <a:ea typeface="Consolas"/>
                <a:cs typeface="Consolas"/>
                <a:sym typeface="Consolas"/>
              </a:rPr>
              <a:t>CompositorFrame</a:t>
            </a:r>
            <a:r>
              <a:rPr i="1" lang="en">
                <a:latin typeface="Droid Serif"/>
                <a:ea typeface="Droid Serif"/>
                <a:cs typeface="Droid Serif"/>
                <a:sym typeface="Droid Serif"/>
              </a:rPr>
              <a:t> is the "output" of the renderer process.</a:t>
            </a:r>
            <a:endParaRPr i="1">
              <a:latin typeface="Droid Serif"/>
              <a:ea typeface="Droid Serif"/>
              <a:cs typeface="Droid Serif"/>
              <a:sym typeface="Droid Serif"/>
            </a:endParaRPr>
          </a:p>
        </p:txBody>
      </p:sp>
      <p:sp>
        <p:nvSpPr>
          <p:cNvPr id="1292" name="Google Shape;1292;p63"/>
          <p:cNvSpPr txBox="1"/>
          <p:nvPr/>
        </p:nvSpPr>
        <p:spPr>
          <a:xfrm>
            <a:off x="1498825" y="3210300"/>
            <a:ext cx="10416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Consolas"/>
                <a:ea typeface="Consolas"/>
                <a:cs typeface="Consolas"/>
                <a:sym typeface="Consolas"/>
              </a:rPr>
              <a:t>resource_</a:t>
            </a:r>
            <a:endParaRPr sz="1200">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64"/>
          <p:cNvSpPr/>
          <p:nvPr/>
        </p:nvSpPr>
        <p:spPr>
          <a:xfrm rot="2700000">
            <a:off x="382583" y="2893994"/>
            <a:ext cx="1371637" cy="1219208"/>
          </a:xfrm>
          <a:prstGeom prst="irregularSeal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4"/>
          <p:cNvSpPr/>
          <p:nvPr/>
        </p:nvSpPr>
        <p:spPr>
          <a:xfrm rot="2700000">
            <a:off x="306383" y="1677998"/>
            <a:ext cx="1371637" cy="1219208"/>
          </a:xfrm>
          <a:prstGeom prst="irregularSeal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4" name="Google Shape;1304;p64"/>
          <p:cNvCxnSpPr/>
          <p:nvPr/>
        </p:nvCxnSpPr>
        <p:spPr>
          <a:xfrm>
            <a:off x="7086600" y="3878100"/>
            <a:ext cx="0" cy="312900"/>
          </a:xfrm>
          <a:prstGeom prst="straightConnector1">
            <a:avLst/>
          </a:prstGeom>
          <a:noFill/>
          <a:ln cap="flat" cmpd="sng" w="19050">
            <a:solidFill>
              <a:schemeClr val="dk2"/>
            </a:solidFill>
            <a:prstDash val="solid"/>
            <a:round/>
            <a:headEnd len="med" w="med" type="none"/>
            <a:tailEnd len="med" w="med" type="triangle"/>
          </a:ln>
        </p:spPr>
      </p:cxnSp>
      <p:cxnSp>
        <p:nvCxnSpPr>
          <p:cNvPr id="1305" name="Google Shape;1305;p64"/>
          <p:cNvCxnSpPr/>
          <p:nvPr/>
        </p:nvCxnSpPr>
        <p:spPr>
          <a:xfrm>
            <a:off x="3745675" y="3855200"/>
            <a:ext cx="0" cy="312900"/>
          </a:xfrm>
          <a:prstGeom prst="straightConnector1">
            <a:avLst/>
          </a:prstGeom>
          <a:noFill/>
          <a:ln cap="flat" cmpd="sng" w="19050">
            <a:solidFill>
              <a:schemeClr val="dk2"/>
            </a:solidFill>
            <a:prstDash val="solid"/>
            <a:round/>
            <a:headEnd len="med" w="med" type="none"/>
            <a:tailEnd len="med" w="med" type="triangle"/>
          </a:ln>
        </p:spPr>
      </p:cxnSp>
      <p:sp>
        <p:nvSpPr>
          <p:cNvPr id="1306" name="Google Shape;1306;p64"/>
          <p:cNvSpPr/>
          <p:nvPr/>
        </p:nvSpPr>
        <p:spPr>
          <a:xfrm>
            <a:off x="5867400" y="3581400"/>
            <a:ext cx="2133600" cy="381000"/>
          </a:xfrm>
          <a:prstGeom prst="right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4"/>
          <p:cNvSpPr/>
          <p:nvPr/>
        </p:nvSpPr>
        <p:spPr>
          <a:xfrm>
            <a:off x="2743200" y="3581400"/>
            <a:ext cx="2133600" cy="381000"/>
          </a:xfrm>
          <a:prstGeom prst="right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4"/>
          <p:cNvSpPr/>
          <p:nvPr/>
        </p:nvSpPr>
        <p:spPr>
          <a:xfrm>
            <a:off x="2895600" y="2362200"/>
            <a:ext cx="2133600" cy="381000"/>
          </a:xfrm>
          <a:prstGeom prst="rightArrow">
            <a:avLst>
              <a:gd fmla="val 50000" name="adj1"/>
              <a:gd fmla="val 50000" name="adj2"/>
            </a:avLst>
          </a:prstGeom>
          <a:solidFill>
            <a:srgbClr val="FCE5CD"/>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4"/>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4"/>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activation</a:t>
            </a:r>
            <a:endParaRPr b="1" sz="3600">
              <a:solidFill>
                <a:srgbClr val="434343"/>
              </a:solidFill>
              <a:latin typeface="Droid Sans"/>
              <a:ea typeface="Droid Sans"/>
              <a:cs typeface="Droid Sans"/>
              <a:sym typeface="Droid Sans"/>
            </a:endParaRPr>
          </a:p>
        </p:txBody>
      </p:sp>
      <p:pic>
        <p:nvPicPr>
          <p:cNvPr descr="latest" id="1311" name="Google Shape;1311;p64"/>
          <p:cNvPicPr preferRelativeResize="0"/>
          <p:nvPr/>
        </p:nvPicPr>
        <p:blipFill>
          <a:blip r:embed="rId3">
            <a:alphaModFix/>
          </a:blip>
          <a:stretch>
            <a:fillRect/>
          </a:stretch>
        </p:blipFill>
        <p:spPr>
          <a:xfrm>
            <a:off x="7696200" y="2133600"/>
            <a:ext cx="1041634" cy="685799"/>
          </a:xfrm>
          <a:prstGeom prst="rect">
            <a:avLst/>
          </a:prstGeom>
          <a:noFill/>
          <a:ln>
            <a:noFill/>
          </a:ln>
        </p:spPr>
      </p:pic>
      <p:sp>
        <p:nvSpPr>
          <p:cNvPr id="1312" name="Google Shape;1312;p64"/>
          <p:cNvSpPr txBox="1"/>
          <p:nvPr/>
        </p:nvSpPr>
        <p:spPr>
          <a:xfrm rot="-1643">
            <a:off x="7783250" y="2228421"/>
            <a:ext cx="627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13" name="Google Shape;1313;p64"/>
          <p:cNvSpPr/>
          <p:nvPr/>
        </p:nvSpPr>
        <p:spPr>
          <a:xfrm>
            <a:off x="1447800" y="2057400"/>
            <a:ext cx="1524000" cy="990600"/>
          </a:xfrm>
          <a:prstGeom prst="rect">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4"/>
          <p:cNvSpPr txBox="1"/>
          <p:nvPr/>
        </p:nvSpPr>
        <p:spPr>
          <a:xfrm>
            <a:off x="1600200" y="22098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315" name="Google Shape;1315;p64"/>
          <p:cNvSpPr txBox="1"/>
          <p:nvPr/>
        </p:nvSpPr>
        <p:spPr>
          <a:xfrm>
            <a:off x="1752600" y="25908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cxnSp>
        <p:nvCxnSpPr>
          <p:cNvPr id="1316" name="Google Shape;1316;p64"/>
          <p:cNvCxnSpPr>
            <a:endCxn id="1315" idx="1"/>
          </p:cNvCxnSpPr>
          <p:nvPr/>
        </p:nvCxnSpPr>
        <p:spPr>
          <a:xfrm flipH="1" rot="-5400000">
            <a:off x="1587750" y="2578350"/>
            <a:ext cx="216600" cy="113100"/>
          </a:xfrm>
          <a:prstGeom prst="curvedConnector2">
            <a:avLst/>
          </a:prstGeom>
          <a:noFill/>
          <a:ln cap="flat" cmpd="sng" w="19050">
            <a:solidFill>
              <a:schemeClr val="dk2"/>
            </a:solidFill>
            <a:prstDash val="solid"/>
            <a:round/>
            <a:headEnd len="med" w="med" type="none"/>
            <a:tailEnd len="med" w="med" type="none"/>
          </a:ln>
        </p:spPr>
      </p:cxnSp>
      <p:sp>
        <p:nvSpPr>
          <p:cNvPr id="1317" name="Google Shape;1317;p64"/>
          <p:cNvSpPr/>
          <p:nvPr/>
        </p:nvSpPr>
        <p:spPr>
          <a:xfrm>
            <a:off x="5029200" y="3276600"/>
            <a:ext cx="1524000" cy="990600"/>
          </a:xfrm>
          <a:prstGeom prst="rect">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4"/>
          <p:cNvSpPr txBox="1"/>
          <p:nvPr/>
        </p:nvSpPr>
        <p:spPr>
          <a:xfrm>
            <a:off x="5181600" y="3429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319" name="Google Shape;1319;p64"/>
          <p:cNvSpPr txBox="1"/>
          <p:nvPr/>
        </p:nvSpPr>
        <p:spPr>
          <a:xfrm>
            <a:off x="5334000" y="3810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cxnSp>
        <p:nvCxnSpPr>
          <p:cNvPr id="1320" name="Google Shape;1320;p64"/>
          <p:cNvCxnSpPr>
            <a:endCxn id="1319" idx="1"/>
          </p:cNvCxnSpPr>
          <p:nvPr/>
        </p:nvCxnSpPr>
        <p:spPr>
          <a:xfrm flipH="1" rot="-5400000">
            <a:off x="5169150" y="3797550"/>
            <a:ext cx="216600" cy="113100"/>
          </a:xfrm>
          <a:prstGeom prst="curvedConnector2">
            <a:avLst/>
          </a:prstGeom>
          <a:noFill/>
          <a:ln cap="flat" cmpd="sng" w="19050">
            <a:solidFill>
              <a:schemeClr val="dk2"/>
            </a:solidFill>
            <a:prstDash val="solid"/>
            <a:round/>
            <a:headEnd len="med" w="med" type="none"/>
            <a:tailEnd len="med" w="med" type="none"/>
          </a:ln>
        </p:spPr>
      </p:cxnSp>
      <p:sp>
        <p:nvSpPr>
          <p:cNvPr id="1321" name="Google Shape;1321;p64"/>
          <p:cNvSpPr/>
          <p:nvPr/>
        </p:nvSpPr>
        <p:spPr>
          <a:xfrm>
            <a:off x="1447800" y="3276600"/>
            <a:ext cx="1524000" cy="990600"/>
          </a:xfrm>
          <a:prstGeom prst="rect">
            <a:avLst/>
          </a:prstGeom>
          <a:solidFill>
            <a:srgbClr val="D9EAD3"/>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4"/>
          <p:cNvSpPr txBox="1"/>
          <p:nvPr/>
        </p:nvSpPr>
        <p:spPr>
          <a:xfrm>
            <a:off x="1600200" y="3429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323" name="Google Shape;1323;p64"/>
          <p:cNvSpPr txBox="1"/>
          <p:nvPr/>
        </p:nvSpPr>
        <p:spPr>
          <a:xfrm>
            <a:off x="1752600" y="3810000"/>
            <a:ext cx="1066800" cy="30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cxnSp>
        <p:nvCxnSpPr>
          <p:cNvPr id="1324" name="Google Shape;1324;p64"/>
          <p:cNvCxnSpPr>
            <a:endCxn id="1323" idx="1"/>
          </p:cNvCxnSpPr>
          <p:nvPr/>
        </p:nvCxnSpPr>
        <p:spPr>
          <a:xfrm flipH="1" rot="-5400000">
            <a:off x="1587750" y="3797550"/>
            <a:ext cx="216600" cy="113100"/>
          </a:xfrm>
          <a:prstGeom prst="curvedConnector2">
            <a:avLst/>
          </a:prstGeom>
          <a:noFill/>
          <a:ln cap="flat" cmpd="sng" w="19050">
            <a:solidFill>
              <a:schemeClr val="dk2"/>
            </a:solidFill>
            <a:prstDash val="solid"/>
            <a:round/>
            <a:headEnd len="med" w="med" type="none"/>
            <a:tailEnd len="med" w="med" type="none"/>
          </a:ln>
        </p:spPr>
      </p:cxnSp>
      <p:sp>
        <p:nvSpPr>
          <p:cNvPr id="1325" name="Google Shape;1325;p64"/>
          <p:cNvSpPr/>
          <p:nvPr/>
        </p:nvSpPr>
        <p:spPr>
          <a:xfrm>
            <a:off x="1752600" y="1676400"/>
            <a:ext cx="304800" cy="3810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4"/>
          <p:cNvSpPr txBox="1"/>
          <p:nvPr/>
        </p:nvSpPr>
        <p:spPr>
          <a:xfrm>
            <a:off x="1447800" y="1371600"/>
            <a:ext cx="9144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327" name="Google Shape;1327;p64"/>
          <p:cNvSpPr/>
          <p:nvPr/>
        </p:nvSpPr>
        <p:spPr>
          <a:xfrm>
            <a:off x="3276660" y="2057400"/>
            <a:ext cx="1447740" cy="914436"/>
          </a:xfrm>
          <a:prstGeom prst="cloud">
            <a:avLst/>
          </a:prstGeom>
          <a:solidFill>
            <a:srgbClr val="D6F2F3"/>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raster</a:t>
            </a:r>
            <a:endParaRPr b="1">
              <a:latin typeface="Droid Sans"/>
              <a:ea typeface="Droid Sans"/>
              <a:cs typeface="Droid Sans"/>
              <a:sym typeface="Droid Sans"/>
            </a:endParaRPr>
          </a:p>
        </p:txBody>
      </p:sp>
      <p:sp>
        <p:nvSpPr>
          <p:cNvPr id="1328" name="Google Shape;1328;p64"/>
          <p:cNvSpPr/>
          <p:nvPr/>
        </p:nvSpPr>
        <p:spPr>
          <a:xfrm>
            <a:off x="5410200" y="2743200"/>
            <a:ext cx="304800" cy="457200"/>
          </a:xfrm>
          <a:prstGeom prst="downArrow">
            <a:avLst>
              <a:gd fmla="val 50000" name="adj1"/>
              <a:gd fmla="val 50000" name="adj2"/>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4"/>
          <p:cNvSpPr txBox="1"/>
          <p:nvPr/>
        </p:nvSpPr>
        <p:spPr>
          <a:xfrm>
            <a:off x="5029200" y="2362200"/>
            <a:ext cx="11430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activation</a:t>
            </a:r>
            <a:endParaRPr b="1">
              <a:solidFill>
                <a:srgbClr val="0000FF"/>
              </a:solidFill>
              <a:latin typeface="Droid Sans"/>
              <a:ea typeface="Droid Sans"/>
              <a:cs typeface="Droid Sans"/>
              <a:sym typeface="Droid Sans"/>
            </a:endParaRPr>
          </a:p>
        </p:txBody>
      </p:sp>
      <p:sp>
        <p:nvSpPr>
          <p:cNvPr id="1330" name="Google Shape;1330;p64"/>
          <p:cNvSpPr txBox="1"/>
          <p:nvPr/>
        </p:nvSpPr>
        <p:spPr>
          <a:xfrm>
            <a:off x="3429000" y="41910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331" name="Google Shape;1331;p64"/>
          <p:cNvSpPr txBox="1"/>
          <p:nvPr/>
        </p:nvSpPr>
        <p:spPr>
          <a:xfrm>
            <a:off x="6858000" y="4191000"/>
            <a:ext cx="685800" cy="38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332" name="Google Shape;1332;p64"/>
          <p:cNvSpPr txBox="1"/>
          <p:nvPr/>
        </p:nvSpPr>
        <p:spPr>
          <a:xfrm>
            <a:off x="457200" y="2057400"/>
            <a:ext cx="9144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B45F06"/>
                </a:solidFill>
                <a:latin typeface="Droid Sans"/>
                <a:ea typeface="Droid Sans"/>
                <a:cs typeface="Droid Sans"/>
                <a:sym typeface="Droid Sans"/>
              </a:rPr>
              <a:t>pending</a:t>
            </a:r>
            <a:endParaRPr b="1">
              <a:solidFill>
                <a:srgbClr val="B45F06"/>
              </a:solidFill>
              <a:latin typeface="Droid Sans"/>
              <a:ea typeface="Droid Sans"/>
              <a:cs typeface="Droid Sans"/>
              <a:sym typeface="Droid Sans"/>
            </a:endParaRPr>
          </a:p>
          <a:p>
            <a:pPr indent="0" lvl="0" marL="0" rtl="0" algn="r">
              <a:spcBef>
                <a:spcPts val="0"/>
              </a:spcBef>
              <a:spcAft>
                <a:spcPts val="0"/>
              </a:spcAft>
              <a:buNone/>
            </a:pPr>
            <a:r>
              <a:rPr b="1" lang="en">
                <a:solidFill>
                  <a:srgbClr val="B45F06"/>
                </a:solidFill>
                <a:latin typeface="Droid Sans"/>
                <a:ea typeface="Droid Sans"/>
                <a:cs typeface="Droid Sans"/>
                <a:sym typeface="Droid Sans"/>
              </a:rPr>
              <a:t>tree</a:t>
            </a:r>
            <a:endParaRPr b="1">
              <a:solidFill>
                <a:srgbClr val="B45F06"/>
              </a:solidFill>
              <a:latin typeface="Droid Sans"/>
              <a:ea typeface="Droid Sans"/>
              <a:cs typeface="Droid Sans"/>
              <a:sym typeface="Droid Sans"/>
            </a:endParaRPr>
          </a:p>
        </p:txBody>
      </p:sp>
      <p:sp>
        <p:nvSpPr>
          <p:cNvPr id="1333" name="Google Shape;1333;p64"/>
          <p:cNvSpPr txBox="1"/>
          <p:nvPr/>
        </p:nvSpPr>
        <p:spPr>
          <a:xfrm>
            <a:off x="457200" y="3276600"/>
            <a:ext cx="9144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38761D"/>
                </a:solidFill>
                <a:latin typeface="Droid Sans"/>
                <a:ea typeface="Droid Sans"/>
                <a:cs typeface="Droid Sans"/>
                <a:sym typeface="Droid Sans"/>
              </a:rPr>
              <a:t>active</a:t>
            </a:r>
            <a:endParaRPr b="1">
              <a:solidFill>
                <a:srgbClr val="38761D"/>
              </a:solidFill>
              <a:latin typeface="Droid Sans"/>
              <a:ea typeface="Droid Sans"/>
              <a:cs typeface="Droid Sans"/>
              <a:sym typeface="Droid Sans"/>
            </a:endParaRPr>
          </a:p>
          <a:p>
            <a:pPr indent="0" lvl="0" marL="0" rtl="0" algn="r">
              <a:spcBef>
                <a:spcPts val="0"/>
              </a:spcBef>
              <a:spcAft>
                <a:spcPts val="0"/>
              </a:spcAft>
              <a:buNone/>
            </a:pPr>
            <a:r>
              <a:rPr b="1" lang="en">
                <a:solidFill>
                  <a:srgbClr val="38761D"/>
                </a:solidFill>
                <a:latin typeface="Droid Sans"/>
                <a:ea typeface="Droid Sans"/>
                <a:cs typeface="Droid Sans"/>
                <a:sym typeface="Droid Sans"/>
              </a:rPr>
              <a:t>tree</a:t>
            </a:r>
            <a:endParaRPr b="1">
              <a:solidFill>
                <a:srgbClr val="38761D"/>
              </a:solidFill>
              <a:latin typeface="Droid Sans"/>
              <a:ea typeface="Droid Sans"/>
              <a:cs typeface="Droid Sans"/>
              <a:sym typeface="Droid Sans"/>
            </a:endParaRPr>
          </a:p>
        </p:txBody>
      </p:sp>
      <p:sp>
        <p:nvSpPr>
          <p:cNvPr id="1334" name="Google Shape;1334;p64"/>
          <p:cNvSpPr txBox="1"/>
          <p:nvPr/>
        </p:nvSpPr>
        <p:spPr>
          <a:xfrm>
            <a:off x="5410200" y="1219200"/>
            <a:ext cx="3352800" cy="83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Drawing can continue while</a:t>
            </a:r>
            <a:endParaRPr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a new commit is rastered.</a:t>
            </a:r>
            <a:endParaRPr i="1" sz="1800">
              <a:latin typeface="Droid Serif"/>
              <a:ea typeface="Droid Serif"/>
              <a:cs typeface="Droid Serif"/>
              <a:sym typeface="Droid Serif"/>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sp>
        <p:nvSpPr>
          <p:cNvPr id="1339" name="Google Shape;1339;p65"/>
          <p:cNvSpPr/>
          <p:nvPr/>
        </p:nvSpPr>
        <p:spPr>
          <a:xfrm>
            <a:off x="2514600" y="1219200"/>
            <a:ext cx="3276600" cy="2514600"/>
          </a:xfrm>
          <a:prstGeom prst="frame">
            <a:avLst>
              <a:gd fmla="val 3371" name="adj1"/>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browser</a:t>
            </a:r>
            <a:r>
              <a:rPr b="1" i="1" lang="en">
                <a:solidFill>
                  <a:schemeClr val="dk1"/>
                </a:solidFill>
                <a:latin typeface="Droid Serif"/>
                <a:ea typeface="Droid Serif"/>
                <a:cs typeface="Droid Serif"/>
                <a:sym typeface="Droid Serif"/>
              </a:rPr>
              <a:t> process</a:t>
            </a:r>
            <a:endParaRPr b="1"/>
          </a:p>
        </p:txBody>
      </p:sp>
      <p:sp>
        <p:nvSpPr>
          <p:cNvPr id="1340" name="Google Shape;1340;p65"/>
          <p:cNvSpPr/>
          <p:nvPr/>
        </p:nvSpPr>
        <p:spPr>
          <a:xfrm>
            <a:off x="4038600" y="3505200"/>
            <a:ext cx="304800" cy="457200"/>
          </a:xfrm>
          <a:prstGeom prst="downArrow">
            <a:avLst>
              <a:gd fmla="val 50000" name="adj1"/>
              <a:gd fmla="val 50000" name="adj2"/>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5"/>
          <p:cNvSpPr/>
          <p:nvPr/>
        </p:nvSpPr>
        <p:spPr>
          <a:xfrm rot="-1686738">
            <a:off x="2070935" y="3285653"/>
            <a:ext cx="457130" cy="380894"/>
          </a:xfrm>
          <a:prstGeom prst="right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5"/>
          <p:cNvSpPr/>
          <p:nvPr/>
        </p:nvSpPr>
        <p:spPr>
          <a:xfrm>
            <a:off x="2057400" y="1981200"/>
            <a:ext cx="457200" cy="381000"/>
          </a:xfrm>
          <a:prstGeom prst="rightArrow">
            <a:avLst>
              <a:gd fmla="val 50000" name="adj1"/>
              <a:gd fmla="val 50000" name="adj2"/>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5"/>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5"/>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display (viz)</a:t>
            </a:r>
            <a:endParaRPr b="1" sz="3600">
              <a:solidFill>
                <a:srgbClr val="434343"/>
              </a:solidFill>
              <a:latin typeface="Droid Sans"/>
              <a:ea typeface="Droid Sans"/>
              <a:cs typeface="Droid Sans"/>
              <a:sym typeface="Droid Sans"/>
            </a:endParaRPr>
          </a:p>
        </p:txBody>
      </p:sp>
      <p:grpSp>
        <p:nvGrpSpPr>
          <p:cNvPr id="1345" name="Google Shape;1345;p65"/>
          <p:cNvGrpSpPr/>
          <p:nvPr/>
        </p:nvGrpSpPr>
        <p:grpSpPr>
          <a:xfrm>
            <a:off x="6172200" y="2514600"/>
            <a:ext cx="2591819" cy="1676907"/>
            <a:chOff x="4659550" y="2033075"/>
            <a:chExt cx="3929975" cy="2542694"/>
          </a:xfrm>
        </p:grpSpPr>
        <p:pic>
          <p:nvPicPr>
            <p:cNvPr descr="flat,800x800,075,t.jpg" id="1346" name="Google Shape;1346;p65"/>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347" name="Google Shape;1347;p65"/>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348" name="Google Shape;1348;p65"/>
          <p:cNvSpPr txBox="1"/>
          <p:nvPr/>
        </p:nvSpPr>
        <p:spPr>
          <a:xfrm>
            <a:off x="2971800" y="1752600"/>
            <a:ext cx="2209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Display</a:t>
            </a:r>
            <a:r>
              <a:rPr lang="en">
                <a:latin typeface="Consolas"/>
                <a:ea typeface="Consolas"/>
                <a:cs typeface="Consolas"/>
                <a:sym typeface="Consolas"/>
              </a:rPr>
              <a:t>::</a:t>
            </a:r>
            <a:r>
              <a:rPr b="1" lang="en">
                <a:latin typeface="Consolas"/>
                <a:ea typeface="Consolas"/>
                <a:cs typeface="Consolas"/>
                <a:sym typeface="Consolas"/>
              </a:rPr>
              <a:t>DrawAndSwap</a:t>
            </a:r>
            <a:endParaRPr b="1">
              <a:solidFill>
                <a:srgbClr val="0000FF"/>
              </a:solidFill>
              <a:latin typeface="Consolas"/>
              <a:ea typeface="Consolas"/>
              <a:cs typeface="Consolas"/>
              <a:sym typeface="Consolas"/>
            </a:endParaRPr>
          </a:p>
        </p:txBody>
      </p:sp>
      <p:sp>
        <p:nvSpPr>
          <p:cNvPr id="1349" name="Google Shape;1349;p65"/>
          <p:cNvSpPr txBox="1"/>
          <p:nvPr/>
        </p:nvSpPr>
        <p:spPr>
          <a:xfrm>
            <a:off x="2971800" y="2438400"/>
            <a:ext cx="2590800" cy="3810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GLRenderer::</a:t>
            </a:r>
            <a:r>
              <a:rPr b="1" lang="en">
                <a:latin typeface="Consolas"/>
                <a:ea typeface="Consolas"/>
                <a:cs typeface="Consolas"/>
                <a:sym typeface="Consolas"/>
              </a:rPr>
              <a:t>DrawTileQuad</a:t>
            </a:r>
            <a:endParaRPr b="1">
              <a:solidFill>
                <a:srgbClr val="0000FF"/>
              </a:solidFill>
              <a:latin typeface="Consolas"/>
              <a:ea typeface="Consolas"/>
              <a:cs typeface="Consolas"/>
              <a:sym typeface="Consolas"/>
            </a:endParaRPr>
          </a:p>
        </p:txBody>
      </p:sp>
      <p:sp>
        <p:nvSpPr>
          <p:cNvPr id="1350" name="Google Shape;1350;p65"/>
          <p:cNvSpPr txBox="1"/>
          <p:nvPr/>
        </p:nvSpPr>
        <p:spPr>
          <a:xfrm>
            <a:off x="381000" y="1828800"/>
            <a:ext cx="1752600" cy="10668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351" name="Google Shape;1351;p65"/>
          <p:cNvSpPr txBox="1"/>
          <p:nvPr/>
        </p:nvSpPr>
        <p:spPr>
          <a:xfrm>
            <a:off x="609600" y="22098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52" name="Google Shape;1352;p65"/>
          <p:cNvSpPr txBox="1"/>
          <p:nvPr/>
        </p:nvSpPr>
        <p:spPr>
          <a:xfrm>
            <a:off x="685800" y="22860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Consolas"/>
              <a:ea typeface="Consolas"/>
              <a:cs typeface="Consolas"/>
              <a:sym typeface="Consolas"/>
            </a:endParaRPr>
          </a:p>
        </p:txBody>
      </p:sp>
      <p:sp>
        <p:nvSpPr>
          <p:cNvPr id="1353" name="Google Shape;1353;p65"/>
          <p:cNvSpPr txBox="1"/>
          <p:nvPr/>
        </p:nvSpPr>
        <p:spPr>
          <a:xfrm>
            <a:off x="762000" y="2362200"/>
            <a:ext cx="1219200" cy="3810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54" name="Google Shape;1354;p65"/>
          <p:cNvSpPr txBox="1"/>
          <p:nvPr/>
        </p:nvSpPr>
        <p:spPr>
          <a:xfrm>
            <a:off x="2971800" y="3114300"/>
            <a:ext cx="2133600" cy="3909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GLES2Implementation</a:t>
            </a:r>
            <a:endParaRPr>
              <a:solidFill>
                <a:srgbClr val="0000FF"/>
              </a:solidFill>
              <a:latin typeface="Consolas"/>
              <a:ea typeface="Consolas"/>
              <a:cs typeface="Consolas"/>
              <a:sym typeface="Consolas"/>
            </a:endParaRPr>
          </a:p>
        </p:txBody>
      </p:sp>
      <p:sp>
        <p:nvSpPr>
          <p:cNvPr id="1355" name="Google Shape;1355;p65"/>
          <p:cNvSpPr/>
          <p:nvPr/>
        </p:nvSpPr>
        <p:spPr>
          <a:xfrm>
            <a:off x="3474000" y="3962400"/>
            <a:ext cx="1631400" cy="609600"/>
          </a:xfrm>
          <a:prstGeom prst="frame">
            <a:avLst>
              <a:gd fmla="val 11691"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cxnSp>
        <p:nvCxnSpPr>
          <p:cNvPr id="1356" name="Google Shape;1356;p65"/>
          <p:cNvCxnSpPr/>
          <p:nvPr/>
        </p:nvCxnSpPr>
        <p:spPr>
          <a:xfrm>
            <a:off x="3146500" y="2146925"/>
            <a:ext cx="0" cy="269400"/>
          </a:xfrm>
          <a:prstGeom prst="straightConnector1">
            <a:avLst/>
          </a:prstGeom>
          <a:noFill/>
          <a:ln cap="flat" cmpd="sng" w="19050">
            <a:solidFill>
              <a:schemeClr val="dk2"/>
            </a:solidFill>
            <a:prstDash val="solid"/>
            <a:round/>
            <a:headEnd len="med" w="med" type="none"/>
            <a:tailEnd len="med" w="med" type="triangle"/>
          </a:ln>
        </p:spPr>
      </p:cxnSp>
      <p:cxnSp>
        <p:nvCxnSpPr>
          <p:cNvPr id="1357" name="Google Shape;1357;p65"/>
          <p:cNvCxnSpPr/>
          <p:nvPr/>
        </p:nvCxnSpPr>
        <p:spPr>
          <a:xfrm>
            <a:off x="3163900" y="2824900"/>
            <a:ext cx="0" cy="260700"/>
          </a:xfrm>
          <a:prstGeom prst="straightConnector1">
            <a:avLst/>
          </a:prstGeom>
          <a:noFill/>
          <a:ln cap="flat" cmpd="sng" w="19050">
            <a:solidFill>
              <a:schemeClr val="dk2"/>
            </a:solidFill>
            <a:prstDash val="solid"/>
            <a:round/>
            <a:headEnd len="med" w="med" type="none"/>
            <a:tailEnd len="med" w="med" type="triangle"/>
          </a:ln>
        </p:spPr>
      </p:cxnSp>
      <p:cxnSp>
        <p:nvCxnSpPr>
          <p:cNvPr id="1358" name="Google Shape;1358;p65"/>
          <p:cNvCxnSpPr>
            <a:stCxn id="1353" idx="3"/>
            <a:endCxn id="1349" idx="1"/>
          </p:cNvCxnSpPr>
          <p:nvPr/>
        </p:nvCxnSpPr>
        <p:spPr>
          <a:xfrm>
            <a:off x="1981200" y="2552700"/>
            <a:ext cx="990600" cy="76200"/>
          </a:xfrm>
          <a:prstGeom prst="straightConnector1">
            <a:avLst/>
          </a:prstGeom>
          <a:noFill/>
          <a:ln cap="flat" cmpd="sng" w="19050">
            <a:solidFill>
              <a:schemeClr val="dk2"/>
            </a:solidFill>
            <a:prstDash val="solid"/>
            <a:round/>
            <a:headEnd len="med" w="med" type="none"/>
            <a:tailEnd len="med" w="med" type="triangle"/>
          </a:ln>
        </p:spPr>
      </p:cxnSp>
      <p:sp>
        <p:nvSpPr>
          <p:cNvPr id="1359" name="Google Shape;1359;p65"/>
          <p:cNvSpPr txBox="1"/>
          <p:nvPr/>
        </p:nvSpPr>
        <p:spPr>
          <a:xfrm>
            <a:off x="381000" y="1143000"/>
            <a:ext cx="1905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renderer </a:t>
            </a:r>
            <a:r>
              <a:rPr b="1" i="1" lang="en">
                <a:latin typeface="Droid Serif"/>
                <a:ea typeface="Droid Serif"/>
                <a:cs typeface="Droid Serif"/>
                <a:sym typeface="Droid Serif"/>
              </a:rPr>
              <a:t>process</a:t>
            </a:r>
            <a:endParaRPr b="1" i="1">
              <a:latin typeface="Droid Serif"/>
              <a:ea typeface="Droid Serif"/>
              <a:cs typeface="Droid Serif"/>
              <a:sym typeface="Droid Serif"/>
            </a:endParaRPr>
          </a:p>
        </p:txBody>
      </p:sp>
      <p:cxnSp>
        <p:nvCxnSpPr>
          <p:cNvPr id="1360" name="Google Shape;1360;p65"/>
          <p:cNvCxnSpPr/>
          <p:nvPr/>
        </p:nvCxnSpPr>
        <p:spPr>
          <a:xfrm>
            <a:off x="838200" y="1524000"/>
            <a:ext cx="0" cy="304800"/>
          </a:xfrm>
          <a:prstGeom prst="straightConnector1">
            <a:avLst/>
          </a:prstGeom>
          <a:noFill/>
          <a:ln cap="flat" cmpd="sng" w="19050">
            <a:solidFill>
              <a:schemeClr val="dk2"/>
            </a:solidFill>
            <a:prstDash val="solid"/>
            <a:round/>
            <a:headEnd len="med" w="med" type="none"/>
            <a:tailEnd len="med" w="med" type="triangle"/>
          </a:ln>
        </p:spPr>
      </p:cxnSp>
      <p:sp>
        <p:nvSpPr>
          <p:cNvPr id="1361" name="Google Shape;1361;p65"/>
          <p:cNvSpPr txBox="1"/>
          <p:nvPr/>
        </p:nvSpPr>
        <p:spPr>
          <a:xfrm rot="-1644798">
            <a:off x="457234" y="3733740"/>
            <a:ext cx="1676564" cy="380936"/>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sp>
        <p:nvSpPr>
          <p:cNvPr id="1362" name="Google Shape;1362;p65"/>
          <p:cNvSpPr txBox="1"/>
          <p:nvPr/>
        </p:nvSpPr>
        <p:spPr>
          <a:xfrm rot="-1644798">
            <a:off x="615818" y="3750332"/>
            <a:ext cx="1676564" cy="380936"/>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sp>
        <p:nvSpPr>
          <p:cNvPr id="1363" name="Google Shape;1363;p65"/>
          <p:cNvSpPr txBox="1"/>
          <p:nvPr/>
        </p:nvSpPr>
        <p:spPr>
          <a:xfrm>
            <a:off x="1143000" y="4038600"/>
            <a:ext cx="1905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Droid Serif"/>
                <a:ea typeface="Droid Serif"/>
                <a:cs typeface="Droid Serif"/>
                <a:sym typeface="Droid Serif"/>
              </a:rPr>
              <a:t>browser UI,</a:t>
            </a:r>
            <a:endParaRPr i="1">
              <a:latin typeface="Droid Serif"/>
              <a:ea typeface="Droid Serif"/>
              <a:cs typeface="Droid Serif"/>
              <a:sym typeface="Droid Serif"/>
            </a:endParaRPr>
          </a:p>
          <a:p>
            <a:pPr indent="0" lvl="0" marL="0" rtl="0" algn="l">
              <a:spcBef>
                <a:spcPts val="0"/>
              </a:spcBef>
              <a:spcAft>
                <a:spcPts val="0"/>
              </a:spcAft>
              <a:buNone/>
            </a:pPr>
            <a:r>
              <a:rPr i="1" lang="en">
                <a:latin typeface="Droid Serif"/>
                <a:ea typeface="Droid Serif"/>
                <a:cs typeface="Droid Serif"/>
                <a:sym typeface="Droid Serif"/>
              </a:rPr>
              <a:t>other renderers</a:t>
            </a:r>
            <a:endParaRPr i="1">
              <a:latin typeface="Droid Serif"/>
              <a:ea typeface="Droid Serif"/>
              <a:cs typeface="Droid Serif"/>
              <a:sym typeface="Droid Serif"/>
            </a:endParaRPr>
          </a:p>
        </p:txBody>
      </p:sp>
      <p:cxnSp>
        <p:nvCxnSpPr>
          <p:cNvPr id="1364" name="Google Shape;1364;p65"/>
          <p:cNvCxnSpPr>
            <a:stCxn id="1354" idx="3"/>
          </p:cNvCxnSpPr>
          <p:nvPr/>
        </p:nvCxnSpPr>
        <p:spPr>
          <a:xfrm flipH="1" rot="10800000">
            <a:off x="5105400" y="3276450"/>
            <a:ext cx="1828800" cy="33300"/>
          </a:xfrm>
          <a:prstGeom prst="straightConnector1">
            <a:avLst/>
          </a:prstGeom>
          <a:noFill/>
          <a:ln cap="flat" cmpd="sng" w="19050">
            <a:solidFill>
              <a:schemeClr val="dk2"/>
            </a:solidFill>
            <a:prstDash val="solid"/>
            <a:round/>
            <a:headEnd len="med" w="med" type="none"/>
            <a:tailEnd len="med" w="med" type="triangle"/>
          </a:ln>
        </p:spPr>
      </p:cxnSp>
      <p:sp>
        <p:nvSpPr>
          <p:cNvPr id="1365" name="Google Shape;1365;p65"/>
          <p:cNvSpPr txBox="1"/>
          <p:nvPr/>
        </p:nvSpPr>
        <p:spPr>
          <a:xfrm>
            <a:off x="5486400" y="1219200"/>
            <a:ext cx="3352800" cy="83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Droid Serif"/>
                <a:ea typeface="Droid Serif"/>
                <a:cs typeface="Droid Serif"/>
                <a:sym typeface="Droid Serif"/>
              </a:rPr>
              <a:t>The </a:t>
            </a:r>
            <a:r>
              <a:rPr b="1" i="1" lang="en" sz="1800">
                <a:latin typeface="Droid Serif"/>
                <a:ea typeface="Droid Serif"/>
                <a:cs typeface="Droid Serif"/>
                <a:sym typeface="Droid Serif"/>
              </a:rPr>
              <a:t>display compositor</a:t>
            </a:r>
            <a:endParaRPr b="1" i="1" sz="1800">
              <a:latin typeface="Droid Serif"/>
              <a:ea typeface="Droid Serif"/>
              <a:cs typeface="Droid Serif"/>
              <a:sym typeface="Droid Serif"/>
            </a:endParaRPr>
          </a:p>
          <a:p>
            <a:pPr indent="0" lvl="0" marL="0" rtl="0" algn="r">
              <a:spcBef>
                <a:spcPts val="0"/>
              </a:spcBef>
              <a:spcAft>
                <a:spcPts val="0"/>
              </a:spcAft>
              <a:buNone/>
            </a:pPr>
            <a:r>
              <a:rPr i="1" lang="en" sz="1800">
                <a:latin typeface="Droid Serif"/>
                <a:ea typeface="Droid Serif"/>
                <a:cs typeface="Droid Serif"/>
                <a:sym typeface="Droid Serif"/>
              </a:rPr>
              <a:t>puts pixels on the screen.</a:t>
            </a:r>
            <a:endParaRPr i="1" sz="1800">
              <a:latin typeface="Droid Serif"/>
              <a:ea typeface="Droid Serif"/>
              <a:cs typeface="Droid Serif"/>
              <a:sym typeface="Droid Serif"/>
            </a:endParaRPr>
          </a:p>
        </p:txBody>
      </p:sp>
      <p:sp>
        <p:nvSpPr>
          <p:cNvPr id="1366" name="Google Shape;1366;p65"/>
          <p:cNvSpPr txBox="1"/>
          <p:nvPr/>
        </p:nvSpPr>
        <p:spPr>
          <a:xfrm>
            <a:off x="7718500" y="4038600"/>
            <a:ext cx="1045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woohoo</a:t>
            </a:r>
            <a:endParaRPr i="1">
              <a:latin typeface="Droid Serif"/>
              <a:ea typeface="Droid Serif"/>
              <a:cs typeface="Droid Serif"/>
              <a:sym typeface="Droid Serif"/>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66"/>
          <p:cNvSpPr/>
          <p:nvPr/>
        </p:nvSpPr>
        <p:spPr>
          <a:xfrm>
            <a:off x="1981200" y="1447800"/>
            <a:ext cx="6248400" cy="914400"/>
          </a:xfrm>
          <a:custGeom>
            <a:rect b="b" l="l" r="r" t="t"/>
            <a:pathLst>
              <a:path extrusionOk="0" h="36576" w="249936">
                <a:moveTo>
                  <a:pt x="0" y="12192"/>
                </a:moveTo>
                <a:lnTo>
                  <a:pt x="0" y="36576"/>
                </a:lnTo>
                <a:lnTo>
                  <a:pt x="249936" y="36576"/>
                </a:lnTo>
                <a:lnTo>
                  <a:pt x="249936" y="12192"/>
                </a:lnTo>
                <a:lnTo>
                  <a:pt x="140208" y="12192"/>
                </a:lnTo>
                <a:lnTo>
                  <a:pt x="140208" y="0"/>
                </a:lnTo>
                <a:lnTo>
                  <a:pt x="97536" y="0"/>
                </a:lnTo>
                <a:lnTo>
                  <a:pt x="97536" y="12192"/>
                </a:lnTo>
                <a:lnTo>
                  <a:pt x="30480" y="12192"/>
                </a:lnTo>
                <a:lnTo>
                  <a:pt x="30480" y="12192"/>
                </a:lnTo>
                <a:lnTo>
                  <a:pt x="15240" y="12192"/>
                </a:lnTo>
                <a:lnTo>
                  <a:pt x="15240" y="12192"/>
                </a:lnTo>
                <a:lnTo>
                  <a:pt x="0" y="12192"/>
                </a:lnTo>
              </a:path>
            </a:pathLst>
          </a:custGeom>
          <a:solidFill>
            <a:srgbClr val="FFF2CC"/>
          </a:solidFill>
          <a:ln cap="flat" cmpd="sng" w="9525">
            <a:solidFill>
              <a:srgbClr val="BF9000"/>
            </a:solidFill>
            <a:prstDash val="dash"/>
            <a:round/>
            <a:headEnd len="med" w="med" type="none"/>
            <a:tailEnd len="med" w="med" type="none"/>
          </a:ln>
        </p:spPr>
      </p:sp>
      <p:sp>
        <p:nvSpPr>
          <p:cNvPr id="1372" name="Google Shape;1372;p66"/>
          <p:cNvSpPr/>
          <p:nvPr/>
        </p:nvSpPr>
        <p:spPr>
          <a:xfrm>
            <a:off x="3113450" y="4150100"/>
            <a:ext cx="446100" cy="208200"/>
          </a:xfrm>
          <a:prstGeom prst="lef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6"/>
          <p:cNvSpPr/>
          <p:nvPr/>
        </p:nvSpPr>
        <p:spPr>
          <a:xfrm>
            <a:off x="2107475" y="3645600"/>
            <a:ext cx="238800" cy="283800"/>
          </a:xfrm>
          <a:prstGeom prst="down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6"/>
          <p:cNvSpPr/>
          <p:nvPr/>
        </p:nvSpPr>
        <p:spPr>
          <a:xfrm>
            <a:off x="3540225" y="3897488"/>
            <a:ext cx="3276600" cy="650100"/>
          </a:xfrm>
          <a:prstGeom prst="frame">
            <a:avLst>
              <a:gd fmla="val 12843" name="adj1"/>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browser process</a:t>
            </a:r>
            <a:endParaRPr b="1"/>
          </a:p>
        </p:txBody>
      </p:sp>
      <p:sp>
        <p:nvSpPr>
          <p:cNvPr id="1375" name="Google Shape;1375;p66"/>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6"/>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review</a:t>
            </a:r>
            <a:endParaRPr b="1" sz="3600">
              <a:solidFill>
                <a:srgbClr val="434343"/>
              </a:solidFill>
              <a:latin typeface="Droid Sans"/>
              <a:ea typeface="Droid Sans"/>
              <a:cs typeface="Droid Sans"/>
              <a:sym typeface="Droid Sans"/>
            </a:endParaRPr>
          </a:p>
        </p:txBody>
      </p:sp>
      <p:grpSp>
        <p:nvGrpSpPr>
          <p:cNvPr id="1377" name="Google Shape;1377;p66"/>
          <p:cNvGrpSpPr/>
          <p:nvPr/>
        </p:nvGrpSpPr>
        <p:grpSpPr>
          <a:xfrm>
            <a:off x="7314455" y="3767161"/>
            <a:ext cx="1391997" cy="900622"/>
            <a:chOff x="4659550" y="2033075"/>
            <a:chExt cx="3929975" cy="2542694"/>
          </a:xfrm>
        </p:grpSpPr>
        <p:pic>
          <p:nvPicPr>
            <p:cNvPr descr="flat,800x800,075,t.jpg" id="1378" name="Google Shape;1378;p66"/>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379" name="Google Shape;1379;p66"/>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380" name="Google Shape;1380;p66"/>
          <p:cNvSpPr/>
          <p:nvPr/>
        </p:nvSpPr>
        <p:spPr>
          <a:xfrm>
            <a:off x="1504275" y="3917750"/>
            <a:ext cx="1631400" cy="609600"/>
          </a:xfrm>
          <a:prstGeom prst="frame">
            <a:avLst>
              <a:gd fmla="val 11691" name="adj1"/>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Droid Serif"/>
                <a:ea typeface="Droid Serif"/>
                <a:cs typeface="Droid Serif"/>
                <a:sym typeface="Droid Serif"/>
              </a:rPr>
              <a:t>GPU process</a:t>
            </a:r>
            <a:endParaRPr b="1"/>
          </a:p>
        </p:txBody>
      </p:sp>
      <p:sp>
        <p:nvSpPr>
          <p:cNvPr id="1381" name="Google Shape;1381;p66"/>
          <p:cNvSpPr/>
          <p:nvPr/>
        </p:nvSpPr>
        <p:spPr>
          <a:xfrm>
            <a:off x="524050" y="1265408"/>
            <a:ext cx="8068200" cy="2380200"/>
          </a:xfrm>
          <a:prstGeom prst="frame">
            <a:avLst>
              <a:gd fmla="val 3386"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i="1" lang="en">
                <a:solidFill>
                  <a:schemeClr val="dk1"/>
                </a:solidFill>
                <a:latin typeface="Droid Serif"/>
                <a:ea typeface="Droid Serif"/>
                <a:cs typeface="Droid Serif"/>
                <a:sym typeface="Droid Serif"/>
              </a:rPr>
              <a:t>renderer </a:t>
            </a:r>
            <a:r>
              <a:rPr b="1" i="1" lang="en">
                <a:solidFill>
                  <a:schemeClr val="dk1"/>
                </a:solidFill>
                <a:latin typeface="Droid Serif"/>
                <a:ea typeface="Droid Serif"/>
                <a:cs typeface="Droid Serif"/>
                <a:sym typeface="Droid Serif"/>
              </a:rPr>
              <a:t>process</a:t>
            </a:r>
            <a:endParaRPr b="1"/>
          </a:p>
        </p:txBody>
      </p:sp>
      <p:sp>
        <p:nvSpPr>
          <p:cNvPr id="1382" name="Google Shape;1382;p66"/>
          <p:cNvSpPr txBox="1"/>
          <p:nvPr/>
        </p:nvSpPr>
        <p:spPr>
          <a:xfrm>
            <a:off x="2155450" y="1904250"/>
            <a:ext cx="68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383" name="Google Shape;1383;p66"/>
          <p:cNvSpPr txBox="1"/>
          <p:nvPr/>
        </p:nvSpPr>
        <p:spPr>
          <a:xfrm>
            <a:off x="3103675" y="1904250"/>
            <a:ext cx="68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384" name="Google Shape;1384;p66"/>
          <p:cNvSpPr txBox="1"/>
          <p:nvPr/>
        </p:nvSpPr>
        <p:spPr>
          <a:xfrm>
            <a:off x="4051925" y="1904250"/>
            <a:ext cx="8082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385" name="Google Shape;1385;p66"/>
          <p:cNvSpPr txBox="1"/>
          <p:nvPr/>
        </p:nvSpPr>
        <p:spPr>
          <a:xfrm>
            <a:off x="5118975" y="1904250"/>
            <a:ext cx="1934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386" name="Google Shape;1386;p66"/>
          <p:cNvSpPr txBox="1"/>
          <p:nvPr/>
        </p:nvSpPr>
        <p:spPr>
          <a:xfrm>
            <a:off x="7311925" y="1904250"/>
            <a:ext cx="74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387" name="Google Shape;1387;p66"/>
          <p:cNvSpPr txBox="1"/>
          <p:nvPr/>
        </p:nvSpPr>
        <p:spPr>
          <a:xfrm>
            <a:off x="2286000" y="2895600"/>
            <a:ext cx="879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388" name="Google Shape;1388;p66"/>
          <p:cNvSpPr txBox="1"/>
          <p:nvPr/>
        </p:nvSpPr>
        <p:spPr>
          <a:xfrm>
            <a:off x="4343400" y="2895600"/>
            <a:ext cx="1676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1389" name="Google Shape;1389;p66"/>
          <p:cNvSpPr txBox="1"/>
          <p:nvPr/>
        </p:nvSpPr>
        <p:spPr>
          <a:xfrm>
            <a:off x="6324600" y="2895600"/>
            <a:ext cx="9447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activate</a:t>
            </a:r>
            <a:endParaRPr b="1">
              <a:solidFill>
                <a:srgbClr val="0000FF"/>
              </a:solidFill>
              <a:latin typeface="Droid Sans"/>
              <a:ea typeface="Droid Sans"/>
              <a:cs typeface="Droid Sans"/>
              <a:sym typeface="Droid Sans"/>
            </a:endParaRPr>
          </a:p>
        </p:txBody>
      </p:sp>
      <p:pic>
        <p:nvPicPr>
          <p:cNvPr descr="latest" id="1390" name="Google Shape;1390;p66"/>
          <p:cNvPicPr preferRelativeResize="0"/>
          <p:nvPr/>
        </p:nvPicPr>
        <p:blipFill>
          <a:blip r:embed="rId5">
            <a:alphaModFix/>
          </a:blip>
          <a:stretch>
            <a:fillRect/>
          </a:stretch>
        </p:blipFill>
        <p:spPr>
          <a:xfrm>
            <a:off x="818575" y="1713750"/>
            <a:ext cx="1041634" cy="685799"/>
          </a:xfrm>
          <a:prstGeom prst="rect">
            <a:avLst/>
          </a:prstGeom>
          <a:noFill/>
          <a:ln>
            <a:noFill/>
          </a:ln>
        </p:spPr>
      </p:pic>
      <p:sp>
        <p:nvSpPr>
          <p:cNvPr id="1391" name="Google Shape;1391;p66"/>
          <p:cNvSpPr txBox="1"/>
          <p:nvPr/>
        </p:nvSpPr>
        <p:spPr>
          <a:xfrm rot="-1353">
            <a:off x="837469" y="1808509"/>
            <a:ext cx="762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descr="latest" id="1392" name="Google Shape;1392;p66"/>
          <p:cNvPicPr preferRelativeResize="0"/>
          <p:nvPr/>
        </p:nvPicPr>
        <p:blipFill>
          <a:blip r:embed="rId5">
            <a:alphaModFix/>
          </a:blip>
          <a:stretch>
            <a:fillRect/>
          </a:stretch>
        </p:blipFill>
        <p:spPr>
          <a:xfrm>
            <a:off x="1219200" y="2743200"/>
            <a:ext cx="1041634" cy="685799"/>
          </a:xfrm>
          <a:prstGeom prst="rect">
            <a:avLst/>
          </a:prstGeom>
          <a:noFill/>
          <a:ln>
            <a:noFill/>
          </a:ln>
        </p:spPr>
      </p:pic>
      <p:sp>
        <p:nvSpPr>
          <p:cNvPr id="1393" name="Google Shape;1393;p66"/>
          <p:cNvSpPr txBox="1"/>
          <p:nvPr/>
        </p:nvSpPr>
        <p:spPr>
          <a:xfrm rot="-1569">
            <a:off x="1276375" y="2838033"/>
            <a:ext cx="657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394" name="Google Shape;1394;p66"/>
          <p:cNvCxnSpPr>
            <a:stCxn id="1382" idx="3"/>
            <a:endCxn id="1383" idx="1"/>
          </p:cNvCxnSpPr>
          <p:nvPr/>
        </p:nvCxnSpPr>
        <p:spPr>
          <a:xfrm>
            <a:off x="2844850" y="2056650"/>
            <a:ext cx="258900" cy="0"/>
          </a:xfrm>
          <a:prstGeom prst="straightConnector1">
            <a:avLst/>
          </a:prstGeom>
          <a:noFill/>
          <a:ln cap="flat" cmpd="sng" w="19050">
            <a:solidFill>
              <a:schemeClr val="dk2"/>
            </a:solidFill>
            <a:prstDash val="solid"/>
            <a:round/>
            <a:headEnd len="med" w="med" type="none"/>
            <a:tailEnd len="med" w="med" type="triangle"/>
          </a:ln>
        </p:spPr>
      </p:cxnSp>
      <p:cxnSp>
        <p:nvCxnSpPr>
          <p:cNvPr id="1395" name="Google Shape;1395;p66"/>
          <p:cNvCxnSpPr>
            <a:stCxn id="1383" idx="3"/>
            <a:endCxn id="1384" idx="1"/>
          </p:cNvCxnSpPr>
          <p:nvPr/>
        </p:nvCxnSpPr>
        <p:spPr>
          <a:xfrm>
            <a:off x="3793075" y="2056650"/>
            <a:ext cx="258900" cy="0"/>
          </a:xfrm>
          <a:prstGeom prst="straightConnector1">
            <a:avLst/>
          </a:prstGeom>
          <a:noFill/>
          <a:ln cap="flat" cmpd="sng" w="19050">
            <a:solidFill>
              <a:schemeClr val="dk2"/>
            </a:solidFill>
            <a:prstDash val="solid"/>
            <a:round/>
            <a:headEnd len="med" w="med" type="none"/>
            <a:tailEnd len="med" w="med" type="triangle"/>
          </a:ln>
        </p:spPr>
      </p:cxnSp>
      <p:cxnSp>
        <p:nvCxnSpPr>
          <p:cNvPr id="1396" name="Google Shape;1396;p66"/>
          <p:cNvCxnSpPr>
            <a:stCxn id="1384" idx="3"/>
            <a:endCxn id="1385" idx="1"/>
          </p:cNvCxnSpPr>
          <p:nvPr/>
        </p:nvCxnSpPr>
        <p:spPr>
          <a:xfrm>
            <a:off x="4860125" y="2056650"/>
            <a:ext cx="258900" cy="0"/>
          </a:xfrm>
          <a:prstGeom prst="straightConnector1">
            <a:avLst/>
          </a:prstGeom>
          <a:noFill/>
          <a:ln cap="flat" cmpd="sng" w="19050">
            <a:solidFill>
              <a:schemeClr val="dk2"/>
            </a:solidFill>
            <a:prstDash val="solid"/>
            <a:round/>
            <a:headEnd len="med" w="med" type="none"/>
            <a:tailEnd len="med" w="med" type="triangle"/>
          </a:ln>
        </p:spPr>
      </p:cxnSp>
      <p:cxnSp>
        <p:nvCxnSpPr>
          <p:cNvPr id="1397" name="Google Shape;1397;p66"/>
          <p:cNvCxnSpPr>
            <a:stCxn id="1385" idx="3"/>
            <a:endCxn id="1386" idx="1"/>
          </p:cNvCxnSpPr>
          <p:nvPr/>
        </p:nvCxnSpPr>
        <p:spPr>
          <a:xfrm>
            <a:off x="7053075" y="2056650"/>
            <a:ext cx="258900" cy="0"/>
          </a:xfrm>
          <a:prstGeom prst="straightConnector1">
            <a:avLst/>
          </a:prstGeom>
          <a:noFill/>
          <a:ln cap="flat" cmpd="sng" w="19050">
            <a:solidFill>
              <a:schemeClr val="dk2"/>
            </a:solidFill>
            <a:prstDash val="solid"/>
            <a:round/>
            <a:headEnd len="med" w="med" type="none"/>
            <a:tailEnd len="med" w="med" type="triangle"/>
          </a:ln>
        </p:spPr>
      </p:cxnSp>
      <p:sp>
        <p:nvSpPr>
          <p:cNvPr id="1398" name="Google Shape;1398;p66"/>
          <p:cNvSpPr/>
          <p:nvPr/>
        </p:nvSpPr>
        <p:spPr>
          <a:xfrm>
            <a:off x="4998900" y="2590850"/>
            <a:ext cx="944676" cy="914436"/>
          </a:xfrm>
          <a:prstGeom prst="cloud">
            <a:avLst/>
          </a:prstGeom>
          <a:solidFill>
            <a:srgbClr val="FFFFFF"/>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Droid Sans"/>
              <a:ea typeface="Droid Sans"/>
              <a:cs typeface="Droid Sans"/>
              <a:sym typeface="Droid Sans"/>
            </a:endParaRPr>
          </a:p>
        </p:txBody>
      </p:sp>
      <p:pic>
        <p:nvPicPr>
          <p:cNvPr descr="latest" id="1399" name="Google Shape;1399;p66"/>
          <p:cNvPicPr preferRelativeResize="0"/>
          <p:nvPr/>
        </p:nvPicPr>
        <p:blipFill>
          <a:blip r:embed="rId5">
            <a:alphaModFix/>
          </a:blip>
          <a:stretch>
            <a:fillRect/>
          </a:stretch>
        </p:blipFill>
        <p:spPr>
          <a:xfrm>
            <a:off x="5158335" y="2923836"/>
            <a:ext cx="625802" cy="412026"/>
          </a:xfrm>
          <a:prstGeom prst="rect">
            <a:avLst/>
          </a:prstGeom>
          <a:noFill/>
          <a:ln>
            <a:noFill/>
          </a:ln>
        </p:spPr>
      </p:pic>
      <p:cxnSp>
        <p:nvCxnSpPr>
          <p:cNvPr id="1400" name="Google Shape;1400;p66"/>
          <p:cNvCxnSpPr>
            <a:stCxn id="1388" idx="3"/>
            <a:endCxn id="1389" idx="1"/>
          </p:cNvCxnSpPr>
          <p:nvPr/>
        </p:nvCxnSpPr>
        <p:spPr>
          <a:xfrm>
            <a:off x="6019800" y="3048000"/>
            <a:ext cx="304800" cy="0"/>
          </a:xfrm>
          <a:prstGeom prst="straightConnector1">
            <a:avLst/>
          </a:prstGeom>
          <a:noFill/>
          <a:ln cap="flat" cmpd="sng" w="19050">
            <a:solidFill>
              <a:schemeClr val="dk2"/>
            </a:solidFill>
            <a:prstDash val="solid"/>
            <a:round/>
            <a:headEnd len="med" w="med" type="none"/>
            <a:tailEnd len="med" w="med" type="triangle"/>
          </a:ln>
        </p:spPr>
      </p:cxnSp>
      <p:cxnSp>
        <p:nvCxnSpPr>
          <p:cNvPr id="1401" name="Google Shape;1401;p66"/>
          <p:cNvCxnSpPr>
            <a:stCxn id="1389" idx="3"/>
            <a:endCxn id="1402" idx="1"/>
          </p:cNvCxnSpPr>
          <p:nvPr/>
        </p:nvCxnSpPr>
        <p:spPr>
          <a:xfrm>
            <a:off x="7269300" y="3048000"/>
            <a:ext cx="270900" cy="0"/>
          </a:xfrm>
          <a:prstGeom prst="straightConnector1">
            <a:avLst/>
          </a:prstGeom>
          <a:noFill/>
          <a:ln cap="flat" cmpd="sng" w="19050">
            <a:solidFill>
              <a:schemeClr val="dk2"/>
            </a:solidFill>
            <a:prstDash val="solid"/>
            <a:round/>
            <a:headEnd len="med" w="med" type="none"/>
            <a:tailEnd len="med" w="med" type="triangle"/>
          </a:ln>
        </p:spPr>
      </p:cxnSp>
      <p:sp>
        <p:nvSpPr>
          <p:cNvPr id="1403" name="Google Shape;1403;p66"/>
          <p:cNvSpPr/>
          <p:nvPr/>
        </p:nvSpPr>
        <p:spPr>
          <a:xfrm>
            <a:off x="2590800" y="2209800"/>
            <a:ext cx="4876800" cy="685800"/>
          </a:xfrm>
          <a:custGeom>
            <a:rect b="b" l="l" r="r" t="t"/>
            <a:pathLst>
              <a:path extrusionOk="0" h="27432" w="195072">
                <a:moveTo>
                  <a:pt x="195072" y="0"/>
                </a:moveTo>
                <a:lnTo>
                  <a:pt x="195072" y="12192"/>
                </a:lnTo>
                <a:lnTo>
                  <a:pt x="0" y="12192"/>
                </a:lnTo>
                <a:lnTo>
                  <a:pt x="0" y="27432"/>
                </a:lnTo>
              </a:path>
            </a:pathLst>
          </a:custGeom>
          <a:noFill/>
          <a:ln cap="flat" cmpd="sng" w="19050">
            <a:solidFill>
              <a:schemeClr val="dk2"/>
            </a:solidFill>
            <a:prstDash val="solid"/>
            <a:round/>
            <a:headEnd len="med" w="med" type="none"/>
            <a:tailEnd len="med" w="med" type="triangle"/>
          </a:ln>
        </p:spPr>
      </p:sp>
      <p:sp>
        <p:nvSpPr>
          <p:cNvPr id="1402" name="Google Shape;1402;p66"/>
          <p:cNvSpPr txBox="1"/>
          <p:nvPr/>
        </p:nvSpPr>
        <p:spPr>
          <a:xfrm>
            <a:off x="7540200" y="2895600"/>
            <a:ext cx="6894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04" name="Google Shape;1404;p66"/>
          <p:cNvSpPr txBox="1"/>
          <p:nvPr/>
        </p:nvSpPr>
        <p:spPr>
          <a:xfrm>
            <a:off x="5523325" y="4070150"/>
            <a:ext cx="879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display</a:t>
            </a:r>
            <a:endParaRPr b="1">
              <a:solidFill>
                <a:srgbClr val="0000FF"/>
              </a:solidFill>
              <a:latin typeface="Droid Sans"/>
              <a:ea typeface="Droid Sans"/>
              <a:cs typeface="Droid Sans"/>
              <a:sym typeface="Droid Sans"/>
            </a:endParaRPr>
          </a:p>
        </p:txBody>
      </p:sp>
      <p:sp>
        <p:nvSpPr>
          <p:cNvPr id="1405" name="Google Shape;1405;p66"/>
          <p:cNvSpPr txBox="1"/>
          <p:nvPr/>
        </p:nvSpPr>
        <p:spPr>
          <a:xfrm>
            <a:off x="2438400" y="685800"/>
            <a:ext cx="1600200" cy="381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406" name="Google Shape;1406;p66"/>
          <p:cNvSpPr txBox="1"/>
          <p:nvPr/>
        </p:nvSpPr>
        <p:spPr>
          <a:xfrm>
            <a:off x="3276600" y="381000"/>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content</a:t>
            </a:r>
            <a:endParaRPr i="1">
              <a:latin typeface="Droid Serif"/>
              <a:ea typeface="Droid Serif"/>
              <a:cs typeface="Droid Serif"/>
              <a:sym typeface="Droid Serif"/>
            </a:endParaRPr>
          </a:p>
        </p:txBody>
      </p:sp>
      <p:cxnSp>
        <p:nvCxnSpPr>
          <p:cNvPr id="1407" name="Google Shape;1407;p66"/>
          <p:cNvCxnSpPr/>
          <p:nvPr/>
        </p:nvCxnSpPr>
        <p:spPr>
          <a:xfrm>
            <a:off x="2590800" y="1066800"/>
            <a:ext cx="0" cy="8382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1408" name="Google Shape;1408;p66"/>
          <p:cNvPicPr preferRelativeResize="0"/>
          <p:nvPr/>
        </p:nvPicPr>
        <p:blipFill>
          <a:blip r:embed="rId6">
            <a:alphaModFix/>
          </a:blip>
          <a:stretch>
            <a:fillRect/>
          </a:stretch>
        </p:blipFill>
        <p:spPr>
          <a:xfrm>
            <a:off x="533400" y="4038600"/>
            <a:ext cx="914400" cy="381000"/>
          </a:xfrm>
          <a:prstGeom prst="rect">
            <a:avLst/>
          </a:prstGeom>
          <a:noFill/>
          <a:ln>
            <a:noFill/>
          </a:ln>
        </p:spPr>
      </p:pic>
      <p:sp>
        <p:nvSpPr>
          <p:cNvPr id="1409" name="Google Shape;1409;p66"/>
          <p:cNvSpPr txBox="1"/>
          <p:nvPr/>
        </p:nvSpPr>
        <p:spPr>
          <a:xfrm>
            <a:off x="4572000" y="1447800"/>
            <a:ext cx="838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Blink</a:t>
            </a:r>
            <a:endParaRPr b="1" i="1">
              <a:latin typeface="Droid Serif"/>
              <a:ea typeface="Droid Serif"/>
              <a:cs typeface="Droid Serif"/>
              <a:sym typeface="Droid Serif"/>
            </a:endParaRPr>
          </a:p>
        </p:txBody>
      </p:sp>
      <p:sp>
        <p:nvSpPr>
          <p:cNvPr id="1410" name="Google Shape;1410;p66"/>
          <p:cNvSpPr txBox="1"/>
          <p:nvPr/>
        </p:nvSpPr>
        <p:spPr>
          <a:xfrm>
            <a:off x="3429000" y="2895600"/>
            <a:ext cx="6858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tiling</a:t>
            </a:r>
            <a:endParaRPr b="1">
              <a:solidFill>
                <a:srgbClr val="0000FF"/>
              </a:solidFill>
              <a:latin typeface="Droid Sans"/>
              <a:ea typeface="Droid Sans"/>
              <a:cs typeface="Droid Sans"/>
              <a:sym typeface="Droid Sans"/>
            </a:endParaRPr>
          </a:p>
        </p:txBody>
      </p:sp>
      <p:cxnSp>
        <p:nvCxnSpPr>
          <p:cNvPr id="1411" name="Google Shape;1411;p66"/>
          <p:cNvCxnSpPr>
            <a:stCxn id="1410" idx="3"/>
            <a:endCxn id="1388" idx="1"/>
          </p:cNvCxnSpPr>
          <p:nvPr/>
        </p:nvCxnSpPr>
        <p:spPr>
          <a:xfrm>
            <a:off x="4114800" y="3048000"/>
            <a:ext cx="228600" cy="0"/>
          </a:xfrm>
          <a:prstGeom prst="straightConnector1">
            <a:avLst/>
          </a:prstGeom>
          <a:noFill/>
          <a:ln cap="flat" cmpd="sng" w="19050">
            <a:solidFill>
              <a:schemeClr val="dk2"/>
            </a:solidFill>
            <a:prstDash val="solid"/>
            <a:round/>
            <a:headEnd len="med" w="med" type="none"/>
            <a:tailEnd len="med" w="med" type="triangle"/>
          </a:ln>
        </p:spPr>
      </p:cxnSp>
      <p:cxnSp>
        <p:nvCxnSpPr>
          <p:cNvPr id="1412" name="Google Shape;1412;p66"/>
          <p:cNvCxnSpPr>
            <a:stCxn id="1387" idx="3"/>
            <a:endCxn id="1410" idx="1"/>
          </p:cNvCxnSpPr>
          <p:nvPr/>
        </p:nvCxnSpPr>
        <p:spPr>
          <a:xfrm>
            <a:off x="3165900" y="3048000"/>
            <a:ext cx="263100" cy="0"/>
          </a:xfrm>
          <a:prstGeom prst="straightConnector1">
            <a:avLst/>
          </a:prstGeom>
          <a:noFill/>
          <a:ln cap="flat" cmpd="sng" w="19050">
            <a:solidFill>
              <a:schemeClr val="dk2"/>
            </a:solidFill>
            <a:prstDash val="solid"/>
            <a:round/>
            <a:headEnd len="med" w="med" type="none"/>
            <a:tailEnd len="med" w="med" type="triangle"/>
          </a:ln>
        </p:spPr>
      </p:cxnSp>
      <p:sp>
        <p:nvSpPr>
          <p:cNvPr id="1413" name="Google Shape;1413;p66"/>
          <p:cNvSpPr/>
          <p:nvPr/>
        </p:nvSpPr>
        <p:spPr>
          <a:xfrm>
            <a:off x="6093550" y="3200400"/>
            <a:ext cx="1602650" cy="864425"/>
          </a:xfrm>
          <a:custGeom>
            <a:rect b="b" l="l" r="r" t="t"/>
            <a:pathLst>
              <a:path extrusionOk="0" h="34577" w="64106">
                <a:moveTo>
                  <a:pt x="64106" y="0"/>
                </a:moveTo>
                <a:lnTo>
                  <a:pt x="64106" y="9144"/>
                </a:lnTo>
                <a:lnTo>
                  <a:pt x="98" y="9144"/>
                </a:lnTo>
                <a:lnTo>
                  <a:pt x="0" y="34577"/>
                </a:lnTo>
              </a:path>
            </a:pathLst>
          </a:custGeom>
          <a:noFill/>
          <a:ln cap="flat" cmpd="sng" w="19050">
            <a:solidFill>
              <a:schemeClr val="dk2"/>
            </a:solidFill>
            <a:prstDash val="solid"/>
            <a:round/>
            <a:headEnd len="med" w="med" type="none"/>
            <a:tailEnd len="med" w="med" type="triangle"/>
          </a:ln>
        </p:spPr>
      </p:sp>
      <p:cxnSp>
        <p:nvCxnSpPr>
          <p:cNvPr id="1414" name="Google Shape;1414;p66"/>
          <p:cNvCxnSpPr>
            <a:stCxn id="1404" idx="3"/>
            <a:endCxn id="1379" idx="1"/>
          </p:cNvCxnSpPr>
          <p:nvPr/>
        </p:nvCxnSpPr>
        <p:spPr>
          <a:xfrm flipH="1" rot="10800000">
            <a:off x="6403225" y="4217450"/>
            <a:ext cx="911100" cy="5100"/>
          </a:xfrm>
          <a:prstGeom prst="straightConnector1">
            <a:avLst/>
          </a:prstGeom>
          <a:noFill/>
          <a:ln cap="flat" cmpd="sng" w="19050">
            <a:solidFill>
              <a:schemeClr val="dk2"/>
            </a:solidFill>
            <a:prstDash val="solid"/>
            <a:round/>
            <a:headEnd len="med" w="med" type="none"/>
            <a:tailEnd len="med" w="med" type="triangle"/>
          </a:ln>
        </p:spPr>
      </p:cxnSp>
      <p:pic>
        <p:nvPicPr>
          <p:cNvPr descr="logo.png" id="1415" name="Google Shape;1415;p66"/>
          <p:cNvPicPr preferRelativeResize="0"/>
          <p:nvPr/>
        </p:nvPicPr>
        <p:blipFill>
          <a:blip r:embed="rId7">
            <a:alphaModFix/>
          </a:blip>
          <a:stretch>
            <a:fillRect/>
          </a:stretch>
        </p:blipFill>
        <p:spPr>
          <a:xfrm rot="-1961249">
            <a:off x="5143288" y="2785709"/>
            <a:ext cx="550075" cy="251336"/>
          </a:xfrm>
          <a:prstGeom prst="rect">
            <a:avLst/>
          </a:prstGeom>
          <a:noFill/>
          <a:ln>
            <a:noFill/>
          </a:ln>
        </p:spPr>
      </p:pic>
      <p:pic>
        <p:nvPicPr>
          <p:cNvPr descr="vertical_scroll.png" id="1416" name="Google Shape;1416;p66"/>
          <p:cNvPicPr preferRelativeResize="0"/>
          <p:nvPr/>
        </p:nvPicPr>
        <p:blipFill>
          <a:blip r:embed="rId8">
            <a:alphaModFix/>
          </a:blip>
          <a:stretch>
            <a:fillRect/>
          </a:stretch>
        </p:blipFill>
        <p:spPr>
          <a:xfrm>
            <a:off x="609601" y="2514600"/>
            <a:ext cx="609599" cy="609600"/>
          </a:xfrm>
          <a:prstGeom prst="rect">
            <a:avLst/>
          </a:prstGeom>
          <a:noFill/>
          <a:ln>
            <a:noFill/>
          </a:ln>
        </p:spPr>
      </p:pic>
      <p:cxnSp>
        <p:nvCxnSpPr>
          <p:cNvPr id="1417" name="Google Shape;1417;p66"/>
          <p:cNvCxnSpPr/>
          <p:nvPr/>
        </p:nvCxnSpPr>
        <p:spPr>
          <a:xfrm>
            <a:off x="1132925" y="2867575"/>
            <a:ext cx="196500" cy="181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67"/>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7"/>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end</a:t>
            </a:r>
            <a:endParaRPr b="1" sz="3600">
              <a:solidFill>
                <a:srgbClr val="434343"/>
              </a:solidFill>
              <a:latin typeface="Droid Sans"/>
              <a:ea typeface="Droid Sans"/>
              <a:cs typeface="Droid Sans"/>
              <a:sym typeface="Droid Sans"/>
            </a:endParaRPr>
          </a:p>
        </p:txBody>
      </p:sp>
      <p:sp>
        <p:nvSpPr>
          <p:cNvPr id="1424" name="Google Shape;1424;p67"/>
          <p:cNvSpPr txBox="1"/>
          <p:nvPr/>
        </p:nvSpPr>
        <p:spPr>
          <a:xfrm>
            <a:off x="571250" y="1601375"/>
            <a:ext cx="3200400" cy="8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Droid Serif"/>
                <a:ea typeface="Droid Serif"/>
                <a:cs typeface="Droid Serif"/>
                <a:sym typeface="Droid Serif"/>
              </a:rPr>
              <a:t>slides:</a:t>
            </a:r>
            <a:r>
              <a:rPr i="1" lang="en">
                <a:latin typeface="Droid Serif"/>
                <a:ea typeface="Droid Serif"/>
                <a:cs typeface="Droid Serif"/>
                <a:sym typeface="Droid Serif"/>
              </a:rPr>
              <a:t>  </a:t>
            </a:r>
            <a:r>
              <a:rPr lang="en" u="sng">
                <a:solidFill>
                  <a:schemeClr val="hlink"/>
                </a:solidFill>
                <a:latin typeface="Consolas"/>
                <a:ea typeface="Consolas"/>
                <a:cs typeface="Consolas"/>
                <a:sym typeface="Consolas"/>
                <a:hlinkClick r:id="rId3"/>
              </a:rPr>
              <a:t>bit.ly/lifeofapixel</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i="1" lang="en">
                <a:solidFill>
                  <a:schemeClr val="dk1"/>
                </a:solidFill>
                <a:latin typeface="Droid Serif"/>
                <a:ea typeface="Droid Serif"/>
                <a:cs typeface="Droid Serif"/>
                <a:sym typeface="Droid Serif"/>
              </a:rPr>
              <a:t>feedback:</a:t>
            </a:r>
            <a:r>
              <a:rPr i="1" lang="en">
                <a:solidFill>
                  <a:schemeClr val="dk1"/>
                </a:solidFill>
                <a:latin typeface="Droid Serif"/>
                <a:ea typeface="Droid Serif"/>
                <a:cs typeface="Droid Serif"/>
                <a:sym typeface="Droid Serif"/>
              </a:rPr>
              <a:t>  </a:t>
            </a:r>
            <a:r>
              <a:rPr lang="en" u="sng">
                <a:solidFill>
                  <a:schemeClr val="accent5"/>
                </a:solidFill>
                <a:latin typeface="Consolas"/>
                <a:ea typeface="Consolas"/>
                <a:cs typeface="Consolas"/>
                <a:sym typeface="Consolas"/>
                <a:hlinkClick r:id="rId4"/>
              </a:rPr>
              <a:t>skobes@chromium.org</a:t>
            </a:r>
            <a:endParaRPr>
              <a:latin typeface="Consolas"/>
              <a:ea typeface="Consolas"/>
              <a:cs typeface="Consolas"/>
              <a:sym typeface="Consolas"/>
            </a:endParaRPr>
          </a:p>
        </p:txBody>
      </p:sp>
      <p:sp>
        <p:nvSpPr>
          <p:cNvPr id="1425" name="Google Shape;1425;p67"/>
          <p:cNvSpPr txBox="1"/>
          <p:nvPr/>
        </p:nvSpPr>
        <p:spPr>
          <a:xfrm>
            <a:off x="5785300" y="271100"/>
            <a:ext cx="34527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Syncopate"/>
                <a:ea typeface="Syncopate"/>
                <a:cs typeface="Syncopate"/>
                <a:sym typeface="Syncopate"/>
              </a:rPr>
              <a:t>LIFE OF A</a:t>
            </a:r>
            <a:endParaRPr b="1" sz="3600">
              <a:solidFill>
                <a:srgbClr val="434343"/>
              </a:solidFill>
              <a:latin typeface="Syncopate"/>
              <a:ea typeface="Syncopate"/>
              <a:cs typeface="Syncopate"/>
              <a:sym typeface="Syncopate"/>
            </a:endParaRPr>
          </a:p>
        </p:txBody>
      </p:sp>
      <p:pic>
        <p:nvPicPr>
          <p:cNvPr descr="pixel.png" id="1426" name="Google Shape;1426;p67"/>
          <p:cNvPicPr preferRelativeResize="0"/>
          <p:nvPr/>
        </p:nvPicPr>
        <p:blipFill>
          <a:blip r:embed="rId5">
            <a:alphaModFix/>
          </a:blip>
          <a:stretch>
            <a:fillRect/>
          </a:stretch>
        </p:blipFill>
        <p:spPr>
          <a:xfrm>
            <a:off x="6569350" y="909813"/>
            <a:ext cx="2230625" cy="8662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8"/>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content</a:t>
            </a:r>
            <a:endParaRPr b="1" sz="3600">
              <a:solidFill>
                <a:srgbClr val="434343"/>
              </a:solidFill>
              <a:latin typeface="Droid Sans"/>
              <a:ea typeface="Droid Sans"/>
              <a:cs typeface="Droid Sans"/>
              <a:sym typeface="Droid Sans"/>
            </a:endParaRPr>
          </a:p>
        </p:txBody>
      </p:sp>
      <p:pic>
        <p:nvPicPr>
          <p:cNvPr descr="Screen Shot 2017-10-08 at 7.01.13 PM.png" id="129" name="Google Shape;129;p18"/>
          <p:cNvPicPr preferRelativeResize="0"/>
          <p:nvPr/>
        </p:nvPicPr>
        <p:blipFill>
          <a:blip r:embed="rId3">
            <a:alphaModFix/>
          </a:blip>
          <a:stretch>
            <a:fillRect/>
          </a:stretch>
        </p:blipFill>
        <p:spPr>
          <a:xfrm>
            <a:off x="137650" y="907800"/>
            <a:ext cx="5218500" cy="4470574"/>
          </a:xfrm>
          <a:prstGeom prst="rect">
            <a:avLst/>
          </a:prstGeom>
          <a:noFill/>
          <a:ln>
            <a:noFill/>
          </a:ln>
        </p:spPr>
      </p:pic>
      <p:sp>
        <p:nvSpPr>
          <p:cNvPr id="130" name="Google Shape;130;p18"/>
          <p:cNvSpPr/>
          <p:nvPr/>
        </p:nvSpPr>
        <p:spPr>
          <a:xfrm>
            <a:off x="625650" y="1809550"/>
            <a:ext cx="4254300" cy="2897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txBox="1"/>
          <p:nvPr/>
        </p:nvSpPr>
        <p:spPr>
          <a:xfrm>
            <a:off x="5450325" y="1297150"/>
            <a:ext cx="1460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NOT "content"</a:t>
            </a:r>
            <a:endParaRPr i="1">
              <a:latin typeface="Droid Serif"/>
              <a:ea typeface="Droid Serif"/>
              <a:cs typeface="Droid Serif"/>
              <a:sym typeface="Droid Serif"/>
            </a:endParaRPr>
          </a:p>
        </p:txBody>
      </p:sp>
      <p:sp>
        <p:nvSpPr>
          <p:cNvPr id="132" name="Google Shape;132;p18"/>
          <p:cNvSpPr/>
          <p:nvPr/>
        </p:nvSpPr>
        <p:spPr>
          <a:xfrm>
            <a:off x="5082150" y="1174300"/>
            <a:ext cx="314100" cy="635100"/>
          </a:xfrm>
          <a:prstGeom prst="rightBrace">
            <a:avLst>
              <a:gd fmla="val 8333" name="adj1"/>
              <a:gd fmla="val 54166"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txBox="1"/>
          <p:nvPr/>
        </p:nvSpPr>
        <p:spPr>
          <a:xfrm>
            <a:off x="5450325" y="1958550"/>
            <a:ext cx="2788800" cy="635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content::</a:t>
            </a:r>
            <a:r>
              <a:rPr b="1" lang="en" sz="1800">
                <a:latin typeface="Consolas"/>
                <a:ea typeface="Consolas"/>
                <a:cs typeface="Consolas"/>
                <a:sym typeface="Consolas"/>
              </a:rPr>
              <a:t>WebContents</a:t>
            </a:r>
            <a:endParaRPr b="1" sz="1800">
              <a:solidFill>
                <a:srgbClr val="0000FF"/>
              </a:solidFill>
              <a:latin typeface="Consolas"/>
              <a:ea typeface="Consolas"/>
              <a:cs typeface="Consolas"/>
              <a:sym typeface="Consolas"/>
            </a:endParaRPr>
          </a:p>
        </p:txBody>
      </p:sp>
      <p:cxnSp>
        <p:nvCxnSpPr>
          <p:cNvPr id="134" name="Google Shape;134;p18"/>
          <p:cNvCxnSpPr>
            <a:stCxn id="133" idx="1"/>
          </p:cNvCxnSpPr>
          <p:nvPr/>
        </p:nvCxnSpPr>
        <p:spPr>
          <a:xfrm rot="10800000">
            <a:off x="4928025" y="2273700"/>
            <a:ext cx="522300" cy="2400"/>
          </a:xfrm>
          <a:prstGeom prst="straightConnector1">
            <a:avLst/>
          </a:prstGeom>
          <a:noFill/>
          <a:ln cap="flat" cmpd="sng" w="28575">
            <a:solidFill>
              <a:srgbClr val="FF0000"/>
            </a:solidFill>
            <a:prstDash val="solid"/>
            <a:round/>
            <a:headEnd len="med" w="med" type="none"/>
            <a:tailEnd len="med" w="med" type="triangle"/>
          </a:ln>
        </p:spPr>
      </p:cxnSp>
      <p:cxnSp>
        <p:nvCxnSpPr>
          <p:cNvPr id="135" name="Google Shape;135;p18"/>
          <p:cNvCxnSpPr/>
          <p:nvPr/>
        </p:nvCxnSpPr>
        <p:spPr>
          <a:xfrm>
            <a:off x="5775150" y="2444825"/>
            <a:ext cx="0" cy="490800"/>
          </a:xfrm>
          <a:prstGeom prst="straightConnector1">
            <a:avLst/>
          </a:prstGeom>
          <a:noFill/>
          <a:ln cap="flat" cmpd="sng" w="19050">
            <a:solidFill>
              <a:schemeClr val="dk2"/>
            </a:solidFill>
            <a:prstDash val="solid"/>
            <a:round/>
            <a:headEnd len="med" w="med" type="oval"/>
            <a:tailEnd len="med" w="med" type="triangle"/>
          </a:ln>
        </p:spPr>
      </p:cxnSp>
      <p:sp>
        <p:nvSpPr>
          <p:cNvPr id="136" name="Google Shape;136;p18"/>
          <p:cNvSpPr/>
          <p:nvPr/>
        </p:nvSpPr>
        <p:spPr>
          <a:xfrm>
            <a:off x="5650025" y="2926075"/>
            <a:ext cx="3003000" cy="1780500"/>
          </a:xfrm>
          <a:prstGeom prst="frame">
            <a:avLst>
              <a:gd fmla="val 4864" name="adj1"/>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Droid Serif"/>
                <a:ea typeface="Droid Serif"/>
                <a:cs typeface="Droid Serif"/>
                <a:sym typeface="Droid Serif"/>
              </a:rPr>
              <a:t>sandboxed renderer process</a:t>
            </a:r>
            <a:endParaRPr/>
          </a:p>
        </p:txBody>
      </p:sp>
      <p:sp>
        <p:nvSpPr>
          <p:cNvPr id="137" name="Google Shape;137;p18"/>
          <p:cNvSpPr/>
          <p:nvPr/>
        </p:nvSpPr>
        <p:spPr>
          <a:xfrm>
            <a:off x="6102425" y="3484350"/>
            <a:ext cx="2175282" cy="1029888"/>
          </a:xfrm>
          <a:prstGeom prst="irregularSeal2">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Impact"/>
                <a:ea typeface="Impact"/>
                <a:cs typeface="Impact"/>
                <a:sym typeface="Impact"/>
              </a:rPr>
              <a:t>Blink</a:t>
            </a:r>
            <a:endParaRPr sz="2400">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9"/>
          <p:cNvSpPr/>
          <p:nvPr/>
        </p:nvSpPr>
        <p:spPr>
          <a:xfrm>
            <a:off x="3041575" y="1809550"/>
            <a:ext cx="2858700" cy="1164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erif"/>
                <a:ea typeface="Droid Serif"/>
                <a:cs typeface="Droid Serif"/>
                <a:sym typeface="Droid Serif"/>
              </a:rPr>
              <a:t>Operating System</a:t>
            </a:r>
            <a:endParaRPr>
              <a:latin typeface="Droid Serif"/>
              <a:ea typeface="Droid Serif"/>
              <a:cs typeface="Droid Serif"/>
              <a:sym typeface="Droid Serif"/>
            </a:endParaRPr>
          </a:p>
        </p:txBody>
      </p:sp>
      <p:pic>
        <p:nvPicPr>
          <p:cNvPr descr="virtual_desktop-amd_ati_desktop.jpg" id="143" name="Google Shape;143;p19"/>
          <p:cNvPicPr preferRelativeResize="0"/>
          <p:nvPr/>
        </p:nvPicPr>
        <p:blipFill>
          <a:blip r:embed="rId3">
            <a:alphaModFix/>
          </a:blip>
          <a:stretch>
            <a:fillRect/>
          </a:stretch>
        </p:blipFill>
        <p:spPr>
          <a:xfrm>
            <a:off x="2703088" y="3271750"/>
            <a:ext cx="3274200" cy="1871750"/>
          </a:xfrm>
          <a:prstGeom prst="rect">
            <a:avLst/>
          </a:prstGeom>
          <a:noFill/>
          <a:ln>
            <a:noFill/>
          </a:ln>
        </p:spPr>
      </p:pic>
      <p:sp>
        <p:nvSpPr>
          <p:cNvPr id="144" name="Google Shape;144;p19"/>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pixels</a:t>
            </a:r>
            <a:endParaRPr b="1" sz="3600">
              <a:solidFill>
                <a:srgbClr val="434343"/>
              </a:solidFill>
              <a:latin typeface="Droid Sans"/>
              <a:ea typeface="Droid Sans"/>
              <a:cs typeface="Droid Sans"/>
              <a:sym typeface="Droid Sans"/>
            </a:endParaRPr>
          </a:p>
        </p:txBody>
      </p:sp>
      <p:cxnSp>
        <p:nvCxnSpPr>
          <p:cNvPr id="146" name="Google Shape;146;p19"/>
          <p:cNvCxnSpPr/>
          <p:nvPr/>
        </p:nvCxnSpPr>
        <p:spPr>
          <a:xfrm flipH="1" rot="10800000">
            <a:off x="5197625" y="4081125"/>
            <a:ext cx="702600" cy="9600"/>
          </a:xfrm>
          <a:prstGeom prst="straightConnector1">
            <a:avLst/>
          </a:prstGeom>
          <a:noFill/>
          <a:ln cap="flat" cmpd="sng" w="19050">
            <a:solidFill>
              <a:schemeClr val="dk2"/>
            </a:solidFill>
            <a:prstDash val="solid"/>
            <a:round/>
            <a:headEnd len="med" w="med" type="none"/>
            <a:tailEnd len="med" w="med" type="triangle"/>
          </a:ln>
        </p:spPr>
      </p:cxnSp>
      <p:pic>
        <p:nvPicPr>
          <p:cNvPr descr="opengl_logo.png" id="147" name="Google Shape;147;p19"/>
          <p:cNvPicPr preferRelativeResize="0"/>
          <p:nvPr/>
        </p:nvPicPr>
        <p:blipFill>
          <a:blip r:embed="rId4">
            <a:alphaModFix/>
          </a:blip>
          <a:stretch>
            <a:fillRect/>
          </a:stretch>
        </p:blipFill>
        <p:spPr>
          <a:xfrm>
            <a:off x="3454663" y="1089050"/>
            <a:ext cx="2234675" cy="975125"/>
          </a:xfrm>
          <a:prstGeom prst="rect">
            <a:avLst/>
          </a:prstGeom>
          <a:noFill/>
          <a:ln>
            <a:noFill/>
          </a:ln>
        </p:spPr>
      </p:pic>
      <p:sp>
        <p:nvSpPr>
          <p:cNvPr id="148" name="Google Shape;148;p19"/>
          <p:cNvSpPr/>
          <p:nvPr/>
        </p:nvSpPr>
        <p:spPr>
          <a:xfrm>
            <a:off x="3734525" y="2759775"/>
            <a:ext cx="1463100" cy="4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erif"/>
                <a:ea typeface="Droid Serif"/>
                <a:cs typeface="Droid Serif"/>
                <a:sym typeface="Droid Serif"/>
              </a:rPr>
              <a:t>Device Driver</a:t>
            </a:r>
            <a:endParaRPr>
              <a:latin typeface="Droid Serif"/>
              <a:ea typeface="Droid Serif"/>
              <a:cs typeface="Droid Serif"/>
              <a:sym typeface="Droid Serif"/>
            </a:endParaRPr>
          </a:p>
        </p:txBody>
      </p:sp>
      <p:cxnSp>
        <p:nvCxnSpPr>
          <p:cNvPr id="149" name="Google Shape;149;p19"/>
          <p:cNvCxnSpPr>
            <a:stCxn id="148" idx="2"/>
          </p:cNvCxnSpPr>
          <p:nvPr/>
        </p:nvCxnSpPr>
        <p:spPr>
          <a:xfrm flipH="1">
            <a:off x="4456475" y="3192975"/>
            <a:ext cx="9600" cy="320400"/>
          </a:xfrm>
          <a:prstGeom prst="straightConnector1">
            <a:avLst/>
          </a:prstGeom>
          <a:noFill/>
          <a:ln cap="flat" cmpd="sng" w="19050">
            <a:solidFill>
              <a:schemeClr val="dk2"/>
            </a:solidFill>
            <a:prstDash val="solid"/>
            <a:round/>
            <a:headEnd len="med" w="med" type="none"/>
            <a:tailEnd len="med" w="med" type="triangle"/>
          </a:ln>
        </p:spPr>
      </p:cxnSp>
      <p:pic>
        <p:nvPicPr>
          <p:cNvPr descr="photo.jpg" id="150" name="Google Shape;150;p19"/>
          <p:cNvPicPr preferRelativeResize="0"/>
          <p:nvPr/>
        </p:nvPicPr>
        <p:blipFill>
          <a:blip r:embed="rId5">
            <a:alphaModFix/>
          </a:blip>
          <a:stretch>
            <a:fillRect/>
          </a:stretch>
        </p:blipFill>
        <p:spPr>
          <a:xfrm>
            <a:off x="450775" y="1089050"/>
            <a:ext cx="1329901" cy="1329901"/>
          </a:xfrm>
          <a:prstGeom prst="rect">
            <a:avLst/>
          </a:prstGeom>
          <a:noFill/>
          <a:ln>
            <a:noFill/>
          </a:ln>
        </p:spPr>
      </p:pic>
      <p:cxnSp>
        <p:nvCxnSpPr>
          <p:cNvPr id="151" name="Google Shape;151;p19"/>
          <p:cNvCxnSpPr>
            <a:endCxn id="147" idx="1"/>
          </p:cNvCxnSpPr>
          <p:nvPr/>
        </p:nvCxnSpPr>
        <p:spPr>
          <a:xfrm>
            <a:off x="1848163" y="1568812"/>
            <a:ext cx="1606500" cy="7800"/>
          </a:xfrm>
          <a:prstGeom prst="straightConnector1">
            <a:avLst/>
          </a:prstGeom>
          <a:noFill/>
          <a:ln cap="flat" cmpd="sng" w="19050">
            <a:solidFill>
              <a:schemeClr val="dk2"/>
            </a:solidFill>
            <a:prstDash val="solid"/>
            <a:round/>
            <a:headEnd len="med" w="med" type="none"/>
            <a:tailEnd len="med" w="med" type="triangle"/>
          </a:ln>
        </p:spPr>
      </p:cxnSp>
      <p:pic>
        <p:nvPicPr>
          <p:cNvPr id="152" name="Google Shape;152;p19"/>
          <p:cNvPicPr preferRelativeResize="0"/>
          <p:nvPr/>
        </p:nvPicPr>
        <p:blipFill>
          <a:blip r:embed="rId6">
            <a:alphaModFix/>
          </a:blip>
          <a:stretch>
            <a:fillRect/>
          </a:stretch>
        </p:blipFill>
        <p:spPr>
          <a:xfrm>
            <a:off x="6624300" y="1568801"/>
            <a:ext cx="1905000" cy="733425"/>
          </a:xfrm>
          <a:prstGeom prst="rect">
            <a:avLst/>
          </a:prstGeom>
          <a:noFill/>
          <a:ln>
            <a:noFill/>
          </a:ln>
        </p:spPr>
      </p:pic>
      <p:sp>
        <p:nvSpPr>
          <p:cNvPr id="153" name="Google Shape;153;p19"/>
          <p:cNvSpPr txBox="1"/>
          <p:nvPr/>
        </p:nvSpPr>
        <p:spPr>
          <a:xfrm>
            <a:off x="547450" y="3334175"/>
            <a:ext cx="2052000" cy="102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textures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shaders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vertex buffers</a:t>
            </a:r>
            <a:endParaRPr>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a:latin typeface="Droid Serif"/>
                <a:ea typeface="Droid Serif"/>
                <a:cs typeface="Droid Serif"/>
                <a:sym typeface="Droid Serif"/>
              </a:rPr>
              <a:t>…</a:t>
            </a:r>
            <a:endParaRPr>
              <a:latin typeface="Droid Serif"/>
              <a:ea typeface="Droid Serif"/>
              <a:cs typeface="Droid Serif"/>
              <a:sym typeface="Droid Serif"/>
            </a:endParaRPr>
          </a:p>
        </p:txBody>
      </p:sp>
      <p:sp>
        <p:nvSpPr>
          <p:cNvPr id="154" name="Google Shape;154;p19"/>
          <p:cNvSpPr txBox="1"/>
          <p:nvPr/>
        </p:nvSpPr>
        <p:spPr>
          <a:xfrm>
            <a:off x="505525" y="2900975"/>
            <a:ext cx="19920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#include</a:t>
            </a:r>
            <a:r>
              <a:rPr lang="en">
                <a:latin typeface="Consolas"/>
                <a:ea typeface="Consolas"/>
                <a:cs typeface="Consolas"/>
                <a:sym typeface="Consolas"/>
              </a:rPr>
              <a:t> </a:t>
            </a:r>
            <a:r>
              <a:rPr b="1" lang="en">
                <a:latin typeface="Consolas"/>
                <a:ea typeface="Consolas"/>
                <a:cs typeface="Consolas"/>
                <a:sym typeface="Consolas"/>
              </a:rPr>
              <a:t>&lt;GL/gl.h&gt;</a:t>
            </a:r>
            <a:endParaRPr>
              <a:latin typeface="Consolas"/>
              <a:ea typeface="Consolas"/>
              <a:cs typeface="Consolas"/>
              <a:sym typeface="Consolas"/>
            </a:endParaRPr>
          </a:p>
        </p:txBody>
      </p:sp>
      <p:pic>
        <p:nvPicPr>
          <p:cNvPr id="155" name="Google Shape;155;p19"/>
          <p:cNvPicPr preferRelativeResize="0"/>
          <p:nvPr/>
        </p:nvPicPr>
        <p:blipFill>
          <a:blip r:embed="rId7">
            <a:alphaModFix/>
          </a:blip>
          <a:stretch>
            <a:fillRect/>
          </a:stretch>
        </p:blipFill>
        <p:spPr>
          <a:xfrm>
            <a:off x="6676150" y="2204550"/>
            <a:ext cx="1667049" cy="629447"/>
          </a:xfrm>
          <a:prstGeom prst="rect">
            <a:avLst/>
          </a:prstGeom>
          <a:noFill/>
          <a:ln>
            <a:noFill/>
          </a:ln>
        </p:spPr>
      </p:pic>
      <p:sp>
        <p:nvSpPr>
          <p:cNvPr id="156" name="Google Shape;156;p19"/>
          <p:cNvSpPr txBox="1"/>
          <p:nvPr/>
        </p:nvSpPr>
        <p:spPr>
          <a:xfrm>
            <a:off x="6556875" y="998500"/>
            <a:ext cx="2234700" cy="17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a:p>
            <a:pPr indent="0" lvl="0" marL="0" rtl="0" algn="l">
              <a:spcBef>
                <a:spcPts val="0"/>
              </a:spcBef>
              <a:spcAft>
                <a:spcPts val="0"/>
              </a:spcAft>
              <a:buNone/>
            </a:pPr>
            <a:r>
              <a:rPr lang="en" sz="3600">
                <a:latin typeface="Droid Serif"/>
                <a:ea typeface="Droid Serif"/>
                <a:cs typeface="Droid Serif"/>
                <a:sym typeface="Droid Serif"/>
              </a:rPr>
              <a:t>(             )</a:t>
            </a:r>
            <a:endParaRPr sz="3600">
              <a:latin typeface="Droid Serif"/>
              <a:ea typeface="Droid Serif"/>
              <a:cs typeface="Droid Serif"/>
              <a:sym typeface="Droid Serif"/>
            </a:endParaRPr>
          </a:p>
          <a:p>
            <a:pPr indent="0" lvl="0" marL="0" rtl="0" algn="l">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p:txBody>
      </p:sp>
      <p:pic>
        <p:nvPicPr>
          <p:cNvPr descr="Pic 1.png" id="157" name="Google Shape;157;p19"/>
          <p:cNvPicPr preferRelativeResize="0"/>
          <p:nvPr/>
        </p:nvPicPr>
        <p:blipFill>
          <a:blip r:embed="rId8">
            <a:alphaModFix/>
          </a:blip>
          <a:stretch>
            <a:fillRect/>
          </a:stretch>
        </p:blipFill>
        <p:spPr>
          <a:xfrm>
            <a:off x="7546975" y="1122625"/>
            <a:ext cx="536919" cy="549400"/>
          </a:xfrm>
          <a:prstGeom prst="rect">
            <a:avLst/>
          </a:prstGeom>
          <a:noFill/>
          <a:ln>
            <a:noFill/>
          </a:ln>
        </p:spPr>
      </p:pic>
      <p:sp>
        <p:nvSpPr>
          <p:cNvPr id="158" name="Google Shape;158;p19"/>
          <p:cNvSpPr/>
          <p:nvPr/>
        </p:nvSpPr>
        <p:spPr>
          <a:xfrm rot="-1203049">
            <a:off x="6642725" y="3583950"/>
            <a:ext cx="727809" cy="629450"/>
          </a:xfrm>
          <a:prstGeom prst="flowChartExtra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aptop-clipart-images-and-notebook-clip-art-photo-share-submit-2.png" id="159" name="Google Shape;159;p19"/>
          <p:cNvPicPr preferRelativeResize="0"/>
          <p:nvPr/>
        </p:nvPicPr>
        <p:blipFill>
          <a:blip r:embed="rId9">
            <a:alphaModFix/>
          </a:blip>
          <a:stretch>
            <a:fillRect/>
          </a:stretch>
        </p:blipFill>
        <p:spPr>
          <a:xfrm>
            <a:off x="5808267" y="3192971"/>
            <a:ext cx="2591818" cy="16769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0"/>
          <p:cNvSpPr/>
          <p:nvPr/>
        </p:nvSpPr>
        <p:spPr>
          <a:xfrm>
            <a:off x="4273625" y="1857675"/>
            <a:ext cx="1347600" cy="5391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goals</a:t>
            </a:r>
            <a:endParaRPr b="1" sz="3600">
              <a:solidFill>
                <a:srgbClr val="434343"/>
              </a:solidFill>
              <a:latin typeface="Droid Sans"/>
              <a:ea typeface="Droid Sans"/>
              <a:cs typeface="Droid Sans"/>
              <a:sym typeface="Droid Sans"/>
            </a:endParaRPr>
          </a:p>
        </p:txBody>
      </p:sp>
      <p:sp>
        <p:nvSpPr>
          <p:cNvPr id="167" name="Google Shape;167;p20"/>
          <p:cNvSpPr txBox="1"/>
          <p:nvPr/>
        </p:nvSpPr>
        <p:spPr>
          <a:xfrm>
            <a:off x="570325" y="1335700"/>
            <a:ext cx="7707300" cy="110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AutoNum type="arabicPeriod"/>
            </a:pPr>
            <a:r>
              <a:rPr i="1" lang="en" sz="1800">
                <a:latin typeface="Droid Serif"/>
                <a:ea typeface="Droid Serif"/>
                <a:cs typeface="Droid Serif"/>
                <a:sym typeface="Droid Serif"/>
              </a:rPr>
              <a:t>render content into pixels</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342900" lvl="0" marL="457200" rtl="0" algn="l">
              <a:spcBef>
                <a:spcPts val="0"/>
              </a:spcBef>
              <a:spcAft>
                <a:spcPts val="0"/>
              </a:spcAft>
              <a:buSzPts val="1800"/>
              <a:buFont typeface="Droid Serif"/>
              <a:buAutoNum type="arabicPeriod"/>
            </a:pPr>
            <a:r>
              <a:rPr i="1" lang="en" sz="1800">
                <a:latin typeface="Droid Serif"/>
                <a:ea typeface="Droid Serif"/>
                <a:cs typeface="Droid Serif"/>
                <a:sym typeface="Droid Serif"/>
              </a:rPr>
              <a:t>build data structures to enable </a:t>
            </a:r>
            <a:r>
              <a:rPr b="1" i="1" lang="en" sz="1800">
                <a:latin typeface="Droid Serif"/>
                <a:ea typeface="Droid Serif"/>
                <a:cs typeface="Droid Serif"/>
                <a:sym typeface="Droid Serif"/>
              </a:rPr>
              <a:t>updating</a:t>
            </a:r>
            <a:r>
              <a:rPr i="1" lang="en" sz="1800">
                <a:latin typeface="Droid Serif"/>
                <a:ea typeface="Droid Serif"/>
                <a:cs typeface="Droid Serif"/>
                <a:sym typeface="Droid Serif"/>
              </a:rPr>
              <a:t> the rendering efficiently</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a:p>
            <a:pPr indent="0" lvl="0" marL="0" rtl="0" algn="l">
              <a:spcBef>
                <a:spcPts val="0"/>
              </a:spcBef>
              <a:spcAft>
                <a:spcPts val="0"/>
              </a:spcAft>
              <a:buNone/>
            </a:pPr>
            <a:r>
              <a:t/>
            </a:r>
            <a:endParaRPr i="1" sz="1800">
              <a:latin typeface="Droid Serif"/>
              <a:ea typeface="Droid Serif"/>
              <a:cs typeface="Droid Serif"/>
              <a:sym typeface="Droid Serif"/>
            </a:endParaRPr>
          </a:p>
        </p:txBody>
      </p:sp>
      <p:cxnSp>
        <p:nvCxnSpPr>
          <p:cNvPr id="168" name="Google Shape;168;p20"/>
          <p:cNvCxnSpPr/>
          <p:nvPr/>
        </p:nvCxnSpPr>
        <p:spPr>
          <a:xfrm>
            <a:off x="741150" y="4235125"/>
            <a:ext cx="2772000" cy="0"/>
          </a:xfrm>
          <a:prstGeom prst="straightConnector1">
            <a:avLst/>
          </a:prstGeom>
          <a:noFill/>
          <a:ln cap="flat" cmpd="sng" w="28575">
            <a:solidFill>
              <a:schemeClr val="dk2"/>
            </a:solidFill>
            <a:prstDash val="solid"/>
            <a:round/>
            <a:headEnd len="med" w="med" type="none"/>
            <a:tailEnd len="med" w="med" type="triangle"/>
          </a:ln>
        </p:spPr>
      </p:cxnSp>
      <p:sp>
        <p:nvSpPr>
          <p:cNvPr id="169" name="Google Shape;169;p20"/>
          <p:cNvSpPr/>
          <p:nvPr/>
        </p:nvSpPr>
        <p:spPr>
          <a:xfrm>
            <a:off x="741150" y="3351375"/>
            <a:ext cx="1395600" cy="539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initial render</a:t>
            </a:r>
            <a:endParaRPr>
              <a:latin typeface="Droid Serif"/>
              <a:ea typeface="Droid Serif"/>
              <a:cs typeface="Droid Serif"/>
              <a:sym typeface="Droid Serif"/>
            </a:endParaRPr>
          </a:p>
        </p:txBody>
      </p:sp>
      <p:sp>
        <p:nvSpPr>
          <p:cNvPr id="170" name="Google Shape;170;p20"/>
          <p:cNvSpPr/>
          <p:nvPr/>
        </p:nvSpPr>
        <p:spPr>
          <a:xfrm>
            <a:off x="2414350"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1" name="Google Shape;171;p20"/>
          <p:cNvSpPr/>
          <p:nvPr/>
        </p:nvSpPr>
        <p:spPr>
          <a:xfrm>
            <a:off x="2780225"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2" name="Google Shape;172;p20"/>
          <p:cNvSpPr/>
          <p:nvPr/>
        </p:nvSpPr>
        <p:spPr>
          <a:xfrm>
            <a:off x="3146100" y="3351375"/>
            <a:ext cx="174900" cy="539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roid Serif"/>
              <a:ea typeface="Droid Serif"/>
              <a:cs typeface="Droid Serif"/>
              <a:sym typeface="Droid Serif"/>
            </a:endParaRPr>
          </a:p>
        </p:txBody>
      </p:sp>
      <p:sp>
        <p:nvSpPr>
          <p:cNvPr id="173" name="Google Shape;173;p20"/>
          <p:cNvSpPr txBox="1"/>
          <p:nvPr/>
        </p:nvSpPr>
        <p:spPr>
          <a:xfrm rot="3555041">
            <a:off x="18672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4" name="Google Shape;174;p20"/>
          <p:cNvSpPr txBox="1"/>
          <p:nvPr/>
        </p:nvSpPr>
        <p:spPr>
          <a:xfrm rot="3555041">
            <a:off x="22565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5" name="Google Shape;175;p20"/>
          <p:cNvSpPr txBox="1"/>
          <p:nvPr/>
        </p:nvSpPr>
        <p:spPr>
          <a:xfrm rot="3555041">
            <a:off x="2640914" y="2865387"/>
            <a:ext cx="866057" cy="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6" name="Google Shape;176;p20"/>
          <p:cNvSpPr txBox="1"/>
          <p:nvPr/>
        </p:nvSpPr>
        <p:spPr>
          <a:xfrm>
            <a:off x="676200" y="4235125"/>
            <a:ext cx="5679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time</a:t>
            </a:r>
            <a:endParaRPr i="1">
              <a:latin typeface="Droid Serif"/>
              <a:ea typeface="Droid Serif"/>
              <a:cs typeface="Droid Serif"/>
              <a:sym typeface="Droid Serif"/>
            </a:endParaRPr>
          </a:p>
        </p:txBody>
      </p:sp>
      <p:sp>
        <p:nvSpPr>
          <p:cNvPr id="177" name="Google Shape;177;p20"/>
          <p:cNvSpPr txBox="1"/>
          <p:nvPr/>
        </p:nvSpPr>
        <p:spPr>
          <a:xfrm>
            <a:off x="4639375" y="2646950"/>
            <a:ext cx="3378600" cy="1915500"/>
          </a:xfrm>
          <a:prstGeom prst="rect">
            <a:avLst/>
          </a:prstGeom>
          <a:noFill/>
          <a:ln cap="flat" cmpd="sng" w="7620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user input</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asynchronous loading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animations</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scrolling</a:t>
            </a:r>
            <a:endParaRPr sz="1800">
              <a:latin typeface="Droid Serif"/>
              <a:ea typeface="Droid Serif"/>
              <a:cs typeface="Droid Serif"/>
              <a:sym typeface="Droid Serif"/>
            </a:endParaRPr>
          </a:p>
          <a:p>
            <a:pPr indent="-342900" lvl="0" marL="457200" rtl="0" algn="l">
              <a:spcBef>
                <a:spcPts val="0"/>
              </a:spcBef>
              <a:spcAft>
                <a:spcPts val="0"/>
              </a:spcAft>
              <a:buSzPts val="1800"/>
              <a:buFont typeface="Droid Serif"/>
              <a:buChar char="●"/>
            </a:pPr>
            <a:r>
              <a:rPr lang="en" sz="1800">
                <a:latin typeface="Droid Serif"/>
                <a:ea typeface="Droid Serif"/>
                <a:cs typeface="Droid Serif"/>
                <a:sym typeface="Droid Serif"/>
              </a:rPr>
              <a:t>zooming</a:t>
            </a:r>
            <a:endParaRPr sz="1800">
              <a:latin typeface="Droid Serif"/>
              <a:ea typeface="Droid Serif"/>
              <a:cs typeface="Droid Serif"/>
              <a:sym typeface="Droid Serif"/>
            </a:endParaRPr>
          </a:p>
        </p:txBody>
      </p:sp>
      <p:cxnSp>
        <p:nvCxnSpPr>
          <p:cNvPr id="178" name="Google Shape;178;p20"/>
          <p:cNvCxnSpPr/>
          <p:nvPr/>
        </p:nvCxnSpPr>
        <p:spPr>
          <a:xfrm rot="10800000">
            <a:off x="4995500" y="2271600"/>
            <a:ext cx="0" cy="356100"/>
          </a:xfrm>
          <a:prstGeom prst="straightConnector1">
            <a:avLst/>
          </a:prstGeom>
          <a:noFill/>
          <a:ln cap="flat" cmpd="sng" w="76200">
            <a:solidFill>
              <a:srgbClr val="EA9999"/>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1"/>
          <p:cNvSpPr/>
          <p:nvPr/>
        </p:nvSpPr>
        <p:spPr>
          <a:xfrm>
            <a:off x="-6725" y="0"/>
            <a:ext cx="9144000" cy="907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txBox="1"/>
          <p:nvPr/>
        </p:nvSpPr>
        <p:spPr>
          <a:xfrm>
            <a:off x="336175" y="0"/>
            <a:ext cx="8590800" cy="86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Droid Sans"/>
                <a:ea typeface="Droid Sans"/>
                <a:cs typeface="Droid Sans"/>
                <a:sym typeface="Droid Sans"/>
              </a:rPr>
              <a:t>stages</a:t>
            </a:r>
            <a:endParaRPr b="1" sz="3600">
              <a:solidFill>
                <a:srgbClr val="434343"/>
              </a:solidFill>
              <a:latin typeface="Droid Sans"/>
              <a:ea typeface="Droid Sans"/>
              <a:cs typeface="Droid Sans"/>
              <a:sym typeface="Droid Sans"/>
            </a:endParaRPr>
          </a:p>
        </p:txBody>
      </p:sp>
      <p:grpSp>
        <p:nvGrpSpPr>
          <p:cNvPr id="185" name="Google Shape;185;p21"/>
          <p:cNvGrpSpPr/>
          <p:nvPr/>
        </p:nvGrpSpPr>
        <p:grpSpPr>
          <a:xfrm>
            <a:off x="7091530" y="2273849"/>
            <a:ext cx="1391997" cy="900622"/>
            <a:chOff x="4659550" y="2033075"/>
            <a:chExt cx="3929975" cy="2542694"/>
          </a:xfrm>
        </p:grpSpPr>
        <p:pic>
          <p:nvPicPr>
            <p:cNvPr descr="flat,800x800,075,t.jpg" id="186" name="Google Shape;186;p21"/>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descr="Laptop-clipart-images-and-notebook-clip-art-photo-share-submit-2.png" id="187" name="Google Shape;187;p21"/>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88" name="Google Shape;188;p21"/>
          <p:cNvSpPr txBox="1"/>
          <p:nvPr/>
        </p:nvSpPr>
        <p:spPr>
          <a:xfrm>
            <a:off x="514750" y="2533650"/>
            <a:ext cx="1600200" cy="381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89" name="Google Shape;189;p21"/>
          <p:cNvSpPr txBox="1"/>
          <p:nvPr/>
        </p:nvSpPr>
        <p:spPr>
          <a:xfrm>
            <a:off x="1352950" y="2228850"/>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190" name="Google Shape;190;p21"/>
          <p:cNvSpPr txBox="1"/>
          <p:nvPr/>
        </p:nvSpPr>
        <p:spPr>
          <a:xfrm>
            <a:off x="2394850" y="2571750"/>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1" name="Google Shape;191;p21"/>
          <p:cNvSpPr txBox="1"/>
          <p:nvPr/>
        </p:nvSpPr>
        <p:spPr>
          <a:xfrm>
            <a:off x="4333550" y="2571750"/>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2" name="Google Shape;192;p21"/>
          <p:cNvSpPr txBox="1"/>
          <p:nvPr/>
        </p:nvSpPr>
        <p:spPr>
          <a:xfrm>
            <a:off x="6159700" y="2571763"/>
            <a:ext cx="7011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3" name="Google Shape;193;p21"/>
          <p:cNvSpPr/>
          <p:nvPr/>
        </p:nvSpPr>
        <p:spPr>
          <a:xfrm>
            <a:off x="3364200" y="2266650"/>
            <a:ext cx="701100" cy="907800"/>
          </a:xfrm>
          <a:prstGeom prst="plaque">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a:t>
            </a:r>
            <a:endParaRPr b="1" sz="1800">
              <a:latin typeface="Droid Sans"/>
              <a:ea typeface="Droid Sans"/>
              <a:cs typeface="Droid Sans"/>
              <a:sym typeface="Droid Sans"/>
            </a:endParaRPr>
          </a:p>
        </p:txBody>
      </p:sp>
      <p:sp>
        <p:nvSpPr>
          <p:cNvPr id="194" name="Google Shape;194;p21"/>
          <p:cNvSpPr/>
          <p:nvPr/>
        </p:nvSpPr>
        <p:spPr>
          <a:xfrm>
            <a:off x="5227863" y="2266650"/>
            <a:ext cx="701100" cy="907800"/>
          </a:xfrm>
          <a:prstGeom prst="plaque">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a:t>
            </a:r>
            <a:endParaRPr b="1" sz="1800">
              <a:latin typeface="Droid Sans"/>
              <a:ea typeface="Droid Sans"/>
              <a:cs typeface="Droid Sans"/>
              <a:sym typeface="Droid Sans"/>
            </a:endParaRPr>
          </a:p>
        </p:txBody>
      </p:sp>
      <p:sp>
        <p:nvSpPr>
          <p:cNvPr id="195" name="Google Shape;195;p21"/>
          <p:cNvSpPr txBox="1"/>
          <p:nvPr/>
        </p:nvSpPr>
        <p:spPr>
          <a:xfrm>
            <a:off x="7689075" y="2059275"/>
            <a:ext cx="990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erif"/>
                <a:ea typeface="Droid Serif"/>
                <a:cs typeface="Droid Serif"/>
                <a:sym typeface="Droid Serif"/>
              </a:rPr>
              <a:t>pixels</a:t>
            </a:r>
            <a:endParaRPr i="1">
              <a:latin typeface="Droid Serif"/>
              <a:ea typeface="Droid Serif"/>
              <a:cs typeface="Droid Serif"/>
              <a:sym typeface="Droid Serif"/>
            </a:endParaRPr>
          </a:p>
        </p:txBody>
      </p:sp>
      <p:sp>
        <p:nvSpPr>
          <p:cNvPr id="196" name="Google Shape;196;p21"/>
          <p:cNvSpPr/>
          <p:nvPr/>
        </p:nvSpPr>
        <p:spPr>
          <a:xfrm>
            <a:off x="2377725" y="1494350"/>
            <a:ext cx="4483200" cy="7344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Droid Serif"/>
                <a:ea typeface="Droid Serif"/>
                <a:cs typeface="Droid Serif"/>
                <a:sym typeface="Droid Serif"/>
              </a:rPr>
              <a:t>lifecycle</a:t>
            </a:r>
            <a:endParaRPr b="1" i="1" sz="1800">
              <a:latin typeface="Droid Serif"/>
              <a:ea typeface="Droid Serif"/>
              <a:cs typeface="Droid Serif"/>
              <a:sym typeface="Droid Serif"/>
            </a:endParaRPr>
          </a:p>
        </p:txBody>
      </p:sp>
      <p:sp>
        <p:nvSpPr>
          <p:cNvPr id="197" name="Google Shape;197;p21"/>
          <p:cNvSpPr txBox="1"/>
          <p:nvPr/>
        </p:nvSpPr>
        <p:spPr>
          <a:xfrm>
            <a:off x="3317750" y="3748225"/>
            <a:ext cx="33531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Droid Serif"/>
                <a:ea typeface="Droid Serif"/>
                <a:cs typeface="Droid Serif"/>
                <a:sym typeface="Droid Serif"/>
              </a:rPr>
              <a:t>intermediate data structures</a:t>
            </a:r>
            <a:endParaRPr i="1" sz="1800">
              <a:latin typeface="Droid Serif"/>
              <a:ea typeface="Droid Serif"/>
              <a:cs typeface="Droid Serif"/>
              <a:sym typeface="Droid Serif"/>
            </a:endParaRPr>
          </a:p>
        </p:txBody>
      </p:sp>
      <p:cxnSp>
        <p:nvCxnSpPr>
          <p:cNvPr id="198" name="Google Shape;198;p21"/>
          <p:cNvCxnSpPr>
            <a:endCxn id="193" idx="2"/>
          </p:cNvCxnSpPr>
          <p:nvPr/>
        </p:nvCxnSpPr>
        <p:spPr>
          <a:xfrm flipH="1" rot="10800000">
            <a:off x="3706950" y="3174450"/>
            <a:ext cx="7800" cy="606900"/>
          </a:xfrm>
          <a:prstGeom prst="straightConnector1">
            <a:avLst/>
          </a:prstGeom>
          <a:noFill/>
          <a:ln cap="flat" cmpd="sng" w="19050">
            <a:solidFill>
              <a:schemeClr val="dk2"/>
            </a:solidFill>
            <a:prstDash val="solid"/>
            <a:round/>
            <a:headEnd len="med" w="med" type="none"/>
            <a:tailEnd len="med" w="med" type="triangle"/>
          </a:ln>
        </p:spPr>
      </p:cxnSp>
      <p:cxnSp>
        <p:nvCxnSpPr>
          <p:cNvPr id="199" name="Google Shape;199;p21"/>
          <p:cNvCxnSpPr>
            <a:endCxn id="194" idx="2"/>
          </p:cNvCxnSpPr>
          <p:nvPr/>
        </p:nvCxnSpPr>
        <p:spPr>
          <a:xfrm rot="10800000">
            <a:off x="5578413" y="3174450"/>
            <a:ext cx="2700" cy="615000"/>
          </a:xfrm>
          <a:prstGeom prst="straightConnector1">
            <a:avLst/>
          </a:prstGeom>
          <a:noFill/>
          <a:ln cap="flat" cmpd="sng" w="19050">
            <a:solidFill>
              <a:schemeClr val="dk2"/>
            </a:solidFill>
            <a:prstDash val="solid"/>
            <a:round/>
            <a:headEnd len="med" w="med" type="none"/>
            <a:tailEnd len="med" w="med" type="triangle"/>
          </a:ln>
        </p:spPr>
      </p:cxnSp>
      <p:cxnSp>
        <p:nvCxnSpPr>
          <p:cNvPr id="200" name="Google Shape;200;p21"/>
          <p:cNvCxnSpPr>
            <a:endCxn id="190" idx="1"/>
          </p:cNvCxnSpPr>
          <p:nvPr/>
        </p:nvCxnSpPr>
        <p:spPr>
          <a:xfrm>
            <a:off x="2114950" y="2724150"/>
            <a:ext cx="279900" cy="0"/>
          </a:xfrm>
          <a:prstGeom prst="straightConnector1">
            <a:avLst/>
          </a:prstGeom>
          <a:noFill/>
          <a:ln cap="flat" cmpd="sng" w="19050">
            <a:solidFill>
              <a:schemeClr val="dk2"/>
            </a:solidFill>
            <a:prstDash val="solid"/>
            <a:round/>
            <a:headEnd len="med" w="med" type="none"/>
            <a:tailEnd len="med" w="med" type="triangle"/>
          </a:ln>
        </p:spPr>
      </p:cxnSp>
      <p:cxnSp>
        <p:nvCxnSpPr>
          <p:cNvPr id="201" name="Google Shape;201;p21"/>
          <p:cNvCxnSpPr>
            <a:stCxn id="190" idx="3"/>
            <a:endCxn id="193" idx="1"/>
          </p:cNvCxnSpPr>
          <p:nvPr/>
        </p:nvCxnSpPr>
        <p:spPr>
          <a:xfrm flipH="1" rot="10800000">
            <a:off x="3095950" y="2720550"/>
            <a:ext cx="268200" cy="3600"/>
          </a:xfrm>
          <a:prstGeom prst="straightConnector1">
            <a:avLst/>
          </a:prstGeom>
          <a:noFill/>
          <a:ln cap="flat" cmpd="sng" w="19050">
            <a:solidFill>
              <a:schemeClr val="dk2"/>
            </a:solidFill>
            <a:prstDash val="solid"/>
            <a:round/>
            <a:headEnd len="med" w="med" type="none"/>
            <a:tailEnd len="med" w="med" type="triangle"/>
          </a:ln>
        </p:spPr>
      </p:cxnSp>
      <p:cxnSp>
        <p:nvCxnSpPr>
          <p:cNvPr id="202" name="Google Shape;202;p21"/>
          <p:cNvCxnSpPr>
            <a:stCxn id="193" idx="3"/>
            <a:endCxn id="191" idx="1"/>
          </p:cNvCxnSpPr>
          <p:nvPr/>
        </p:nvCxnSpPr>
        <p:spPr>
          <a:xfrm>
            <a:off x="4065300" y="2720550"/>
            <a:ext cx="268200" cy="3600"/>
          </a:xfrm>
          <a:prstGeom prst="straightConnector1">
            <a:avLst/>
          </a:prstGeom>
          <a:noFill/>
          <a:ln cap="flat" cmpd="sng" w="19050">
            <a:solidFill>
              <a:schemeClr val="dk2"/>
            </a:solidFill>
            <a:prstDash val="solid"/>
            <a:round/>
            <a:headEnd len="med" w="med" type="none"/>
            <a:tailEnd len="med" w="med" type="triangle"/>
          </a:ln>
        </p:spPr>
      </p:cxnSp>
      <p:cxnSp>
        <p:nvCxnSpPr>
          <p:cNvPr id="203" name="Google Shape;203;p21"/>
          <p:cNvCxnSpPr>
            <a:stCxn id="191" idx="3"/>
            <a:endCxn id="194" idx="1"/>
          </p:cNvCxnSpPr>
          <p:nvPr/>
        </p:nvCxnSpPr>
        <p:spPr>
          <a:xfrm flipH="1" rot="10800000">
            <a:off x="5034650" y="2720550"/>
            <a:ext cx="193200" cy="3600"/>
          </a:xfrm>
          <a:prstGeom prst="straightConnector1">
            <a:avLst/>
          </a:prstGeom>
          <a:noFill/>
          <a:ln cap="flat" cmpd="sng" w="19050">
            <a:solidFill>
              <a:schemeClr val="dk2"/>
            </a:solidFill>
            <a:prstDash val="solid"/>
            <a:round/>
            <a:headEnd len="med" w="med" type="none"/>
            <a:tailEnd len="med" w="med" type="triangle"/>
          </a:ln>
        </p:spPr>
      </p:cxnSp>
      <p:cxnSp>
        <p:nvCxnSpPr>
          <p:cNvPr id="204" name="Google Shape;204;p21"/>
          <p:cNvCxnSpPr>
            <a:stCxn id="194" idx="3"/>
            <a:endCxn id="192" idx="1"/>
          </p:cNvCxnSpPr>
          <p:nvPr/>
        </p:nvCxnSpPr>
        <p:spPr>
          <a:xfrm>
            <a:off x="5928963" y="2720550"/>
            <a:ext cx="230700" cy="3600"/>
          </a:xfrm>
          <a:prstGeom prst="straightConnector1">
            <a:avLst/>
          </a:prstGeom>
          <a:noFill/>
          <a:ln cap="flat" cmpd="sng" w="19050">
            <a:solidFill>
              <a:schemeClr val="dk2"/>
            </a:solidFill>
            <a:prstDash val="solid"/>
            <a:round/>
            <a:headEnd len="med" w="med" type="none"/>
            <a:tailEnd len="med" w="med" type="triangle"/>
          </a:ln>
        </p:spPr>
      </p:cxnSp>
      <p:cxnSp>
        <p:nvCxnSpPr>
          <p:cNvPr id="205" name="Google Shape;205;p21"/>
          <p:cNvCxnSpPr>
            <a:stCxn id="192" idx="3"/>
            <a:endCxn id="187" idx="1"/>
          </p:cNvCxnSpPr>
          <p:nvPr/>
        </p:nvCxnSpPr>
        <p:spPr>
          <a:xfrm>
            <a:off x="6860800" y="2724163"/>
            <a:ext cx="230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